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6"/>
  </p:notesMasterIdLst>
  <p:sldIdLst>
    <p:sldId id="256" r:id="rId2"/>
    <p:sldId id="571" r:id="rId3"/>
    <p:sldId id="264" r:id="rId4"/>
    <p:sldId id="410" r:id="rId5"/>
    <p:sldId id="412" r:id="rId6"/>
    <p:sldId id="419" r:id="rId7"/>
    <p:sldId id="537" r:id="rId8"/>
    <p:sldId id="592" r:id="rId9"/>
    <p:sldId id="593" r:id="rId10"/>
    <p:sldId id="589" r:id="rId11"/>
    <p:sldId id="2322" r:id="rId12"/>
    <p:sldId id="383" r:id="rId13"/>
    <p:sldId id="544" r:id="rId14"/>
    <p:sldId id="384" r:id="rId15"/>
    <p:sldId id="385" r:id="rId16"/>
    <p:sldId id="391" r:id="rId17"/>
    <p:sldId id="2333" r:id="rId18"/>
    <p:sldId id="386" r:id="rId19"/>
    <p:sldId id="388" r:id="rId20"/>
    <p:sldId id="591" r:id="rId21"/>
    <p:sldId id="2353" r:id="rId22"/>
    <p:sldId id="2351" r:id="rId23"/>
    <p:sldId id="588" r:id="rId24"/>
    <p:sldId id="389" r:id="rId25"/>
    <p:sldId id="390" r:id="rId26"/>
    <p:sldId id="546" r:id="rId27"/>
    <p:sldId id="547" r:id="rId28"/>
    <p:sldId id="2338" r:id="rId29"/>
    <p:sldId id="2348" r:id="rId30"/>
    <p:sldId id="2339" r:id="rId31"/>
    <p:sldId id="548" r:id="rId32"/>
    <p:sldId id="554" r:id="rId33"/>
    <p:sldId id="558" r:id="rId34"/>
    <p:sldId id="557" r:id="rId35"/>
    <p:sldId id="555" r:id="rId36"/>
    <p:sldId id="564" r:id="rId37"/>
    <p:sldId id="553" r:id="rId38"/>
    <p:sldId id="556" r:id="rId39"/>
    <p:sldId id="559" r:id="rId40"/>
    <p:sldId id="560" r:id="rId41"/>
    <p:sldId id="594" r:id="rId42"/>
    <p:sldId id="595" r:id="rId43"/>
    <p:sldId id="587" r:id="rId44"/>
    <p:sldId id="2345" r:id="rId45"/>
    <p:sldId id="387" r:id="rId46"/>
    <p:sldId id="2350" r:id="rId47"/>
    <p:sldId id="2346" r:id="rId48"/>
    <p:sldId id="550" r:id="rId49"/>
    <p:sldId id="561" r:id="rId50"/>
    <p:sldId id="563" r:id="rId51"/>
    <p:sldId id="562" r:id="rId52"/>
    <p:sldId id="2347" r:id="rId53"/>
    <p:sldId id="565" r:id="rId54"/>
    <p:sldId id="2334" r:id="rId55"/>
    <p:sldId id="2337" r:id="rId56"/>
    <p:sldId id="2336" r:id="rId57"/>
    <p:sldId id="2335" r:id="rId58"/>
    <p:sldId id="2352" r:id="rId59"/>
    <p:sldId id="585" r:id="rId60"/>
    <p:sldId id="582" r:id="rId61"/>
    <p:sldId id="584" r:id="rId62"/>
    <p:sldId id="583" r:id="rId63"/>
    <p:sldId id="581" r:id="rId64"/>
    <p:sldId id="58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571"/>
            <p14:sldId id="264"/>
            <p14:sldId id="410"/>
            <p14:sldId id="412"/>
            <p14:sldId id="419"/>
            <p14:sldId id="537"/>
            <p14:sldId id="592"/>
            <p14:sldId id="593"/>
          </p14:sldIdLst>
        </p14:section>
        <p14:section name="Thread Overview" id="{B55B8E8C-5EAB-4A1E-A4E9-AE5E896E46FA}">
          <p14:sldIdLst>
            <p14:sldId id="589"/>
            <p14:sldId id="2322"/>
            <p14:sldId id="383"/>
            <p14:sldId id="544"/>
            <p14:sldId id="384"/>
            <p14:sldId id="385"/>
            <p14:sldId id="391"/>
            <p14:sldId id="2333"/>
            <p14:sldId id="386"/>
            <p14:sldId id="388"/>
            <p14:sldId id="591"/>
            <p14:sldId id="2353"/>
            <p14:sldId id="2351"/>
          </p14:sldIdLst>
        </p14:section>
        <p14:section name="Thread Addressing" id="{D69A7AD7-4DEC-4A5A-B29A-295B32CDAAB1}">
          <p14:sldIdLst>
            <p14:sldId id="588"/>
            <p14:sldId id="389"/>
            <p14:sldId id="390"/>
            <p14:sldId id="546"/>
            <p14:sldId id="547"/>
            <p14:sldId id="2338"/>
            <p14:sldId id="2348"/>
            <p14:sldId id="2339"/>
            <p14:sldId id="548"/>
            <p14:sldId id="554"/>
            <p14:sldId id="558"/>
            <p14:sldId id="557"/>
            <p14:sldId id="555"/>
            <p14:sldId id="564"/>
            <p14:sldId id="553"/>
            <p14:sldId id="556"/>
            <p14:sldId id="559"/>
            <p14:sldId id="560"/>
            <p14:sldId id="594"/>
            <p14:sldId id="595"/>
          </p14:sldIdLst>
        </p14:section>
        <p14:section name="Runtime Behavior" id="{9626BFEA-7C40-4379-BF80-A2CEB31AE663}">
          <p14:sldIdLst>
            <p14:sldId id="587"/>
            <p14:sldId id="2345"/>
            <p14:sldId id="387"/>
            <p14:sldId id="2350"/>
            <p14:sldId id="2346"/>
            <p14:sldId id="550"/>
            <p14:sldId id="561"/>
            <p14:sldId id="563"/>
            <p14:sldId id="562"/>
            <p14:sldId id="2347"/>
            <p14:sldId id="565"/>
            <p14:sldId id="2334"/>
            <p14:sldId id="2337"/>
            <p14:sldId id="2336"/>
            <p14:sldId id="2335"/>
            <p14:sldId id="2352"/>
          </p14:sldIdLst>
        </p14:section>
        <p14:section name="Using IP" id="{452593C8-2C6D-4816-890B-DF2080E9F94C}">
          <p14:sldIdLst>
            <p14:sldId id="585"/>
            <p14:sldId id="582"/>
            <p14:sldId id="584"/>
            <p14:sldId id="583"/>
            <p14:sldId id="581"/>
          </p14:sldIdLst>
        </p14:section>
        <p14:section name="Wrapup" id="{29A7F866-9DA9-446B-8359-CE426CB89C7A}">
          <p14:sldIdLst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issues with these topologies?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Central point of failure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Some nodes have to spend more energy communicating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9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7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31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22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19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hyperlink" Target="http://www.threadgroup.org/" TargetMode="External"/><Relationship Id="rId10" Type="http://schemas.openxmlformats.org/officeDocument/2006/relationships/image" Target="../media/image8.tiff"/><Relationship Id="rId4" Type="http://schemas.openxmlformats.org/officeDocument/2006/relationships/hyperlink" Target="https://openthread.io/" TargetMode="External"/><Relationship Id="rId9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hread.io/guides/thread-primer" TargetMode="External"/><Relationship Id="rId2" Type="http://schemas.openxmlformats.org/officeDocument/2006/relationships/hyperlink" Target="https://www.threadgroup.org/ThreadSp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readgroup.org/support#Whitepaper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282" TargetMode="External"/><Relationship Id="rId2" Type="http://schemas.openxmlformats.org/officeDocument/2006/relationships/hyperlink" Target="https://tools.ietf.org/html/rfc494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pannuto.com/papers/hui2008ipdead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wRdrCsgJek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ols.ietf.org/html/rfc7668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protocols/thread/sed_ssed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readgroup.org/Portals/0/documents/support/CommissioningWhitePaper_658_2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cdt21.com/design_guide/link-budg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eecs.berkeley.edu/~samkumar/papers/tcplp_nsdi2020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07</a:t>
            </a:r>
            <a:br>
              <a:rPr lang="en-US" dirty="0"/>
            </a:br>
            <a:r>
              <a:rPr lang="en-US" dirty="0"/>
              <a:t>Thread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10947-AC8B-48F0-B565-ABFDBC548013}"/>
              </a:ext>
            </a:extLst>
          </p:cNvPr>
          <p:cNvSpPr txBox="1"/>
          <p:nvPr/>
        </p:nvSpPr>
        <p:spPr>
          <a:xfrm>
            <a:off x="607594" y="5804562"/>
            <a:ext cx="56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some advice from Neal Jackson (UC Berkeley)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21A3D-4EB6-96E3-A198-3AA93B085242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Thread Overview</a:t>
            </a:r>
          </a:p>
          <a:p>
            <a:pPr lvl="1"/>
            <a:endParaRPr lang="en-US" dirty="0"/>
          </a:p>
          <a:p>
            <a:r>
              <a:rPr lang="en-US" dirty="0"/>
              <a:t>Thread Addressing</a:t>
            </a:r>
          </a:p>
          <a:p>
            <a:pPr lvl="1"/>
            <a:endParaRPr lang="en-US" dirty="0"/>
          </a:p>
          <a:p>
            <a:r>
              <a:rPr lang="en-US" dirty="0"/>
              <a:t>Runtime Behavior</a:t>
            </a:r>
          </a:p>
          <a:p>
            <a:pPr lvl="1"/>
            <a:endParaRPr lang="en-US" dirty="0"/>
          </a:p>
          <a:p>
            <a:r>
              <a:rPr lang="en-US" dirty="0"/>
              <a:t>Using IP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548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C823-58BE-7045-A8E6-4572942E0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need for Thread?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B90F-6B61-B345-91FB-17FF53194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474462" cy="5029200"/>
          </a:xfrm>
        </p:spPr>
        <p:txBody>
          <a:bodyPr>
            <a:noAutofit/>
          </a:bodyPr>
          <a:lstStyle/>
          <a:p>
            <a:r>
              <a:rPr lang="en-US" dirty="0"/>
              <a:t>Born from Google’s Nest team</a:t>
            </a:r>
          </a:p>
          <a:p>
            <a:pPr lvl="1"/>
            <a:endParaRPr lang="en-US" sz="2000" dirty="0"/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IP-based: interoperate with rest of the Internet</a:t>
            </a:r>
          </a:p>
          <a:p>
            <a:pPr lvl="1"/>
            <a:r>
              <a:rPr lang="en-US" dirty="0"/>
              <a:t>Scalable: hundreds of devices in a network</a:t>
            </a:r>
          </a:p>
          <a:p>
            <a:pPr lvl="1"/>
            <a:r>
              <a:rPr lang="en-US" dirty="0"/>
              <a:t>Low power: years of operation on batteries</a:t>
            </a:r>
          </a:p>
          <a:p>
            <a:pPr lvl="1"/>
            <a:r>
              <a:rPr lang="en-US" dirty="0"/>
              <a:t>Secure: authenticated and encrypted communication</a:t>
            </a:r>
          </a:p>
          <a:p>
            <a:pPr lvl="1"/>
            <a:r>
              <a:rPr lang="en-US" dirty="0"/>
              <a:t>Reliability – mesh networking without single point of failure</a:t>
            </a:r>
          </a:p>
          <a:p>
            <a:pPr lvl="1"/>
            <a:endParaRPr lang="en-US" dirty="0"/>
          </a:p>
          <a:p>
            <a:r>
              <a:rPr lang="en-US" dirty="0"/>
              <a:t>2014: Thread Group alliance formed</a:t>
            </a:r>
          </a:p>
          <a:p>
            <a:pPr lvl="1"/>
            <a:r>
              <a:rPr lang="en-US" dirty="0"/>
              <a:t>Goal: develop, maintain and drive adoption of Thread as an industry networking standard for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3136E-BA20-904A-BE9D-2B8DBD20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3EADA6-CD08-7040-B8F5-272993AF7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33" y="993780"/>
            <a:ext cx="1995083" cy="925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8064B-7A06-784D-8B29-7BC82429944A}"/>
              </a:ext>
            </a:extLst>
          </p:cNvPr>
          <p:cNvSpPr txBox="1"/>
          <p:nvPr/>
        </p:nvSpPr>
        <p:spPr>
          <a:xfrm>
            <a:off x="608068" y="6229042"/>
            <a:ext cx="780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openthread.io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threadgroup.org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A890F-F7F4-F447-AD4A-E8B407480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547" y="1180552"/>
            <a:ext cx="1375357" cy="773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0F958-C8A3-7143-ACD4-43DB20331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801" y="415309"/>
            <a:ext cx="1916483" cy="648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82161-071F-BC48-8FB8-4A8AA2E5D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3753" y="1180552"/>
            <a:ext cx="1629949" cy="756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0B6E5-AA23-2E45-8E98-B43CAAB53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872" y="1783143"/>
            <a:ext cx="1781984" cy="826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2800F-08A7-D240-A198-FCBA39C4A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5351" y="2609984"/>
            <a:ext cx="1491928" cy="692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54AF69-7417-2A45-8E6B-AAC5BFE34A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2171" y="2363738"/>
            <a:ext cx="1629088" cy="755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0A519-134C-854F-9A6A-C974C5EC58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0563" y="1757860"/>
            <a:ext cx="1609729" cy="7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037805" cy="5029200"/>
          </a:xfrm>
        </p:spPr>
        <p:txBody>
          <a:bodyPr>
            <a:normAutofit/>
          </a:bodyPr>
          <a:lstStyle/>
          <a:p>
            <a:r>
              <a:rPr lang="en-US" dirty="0"/>
              <a:t>Build a networking layer on top of 15.4</a:t>
            </a:r>
          </a:p>
          <a:p>
            <a:pPr lvl="1"/>
            <a:r>
              <a:rPr lang="en-US" dirty="0"/>
              <a:t>Reuses most of PHY and MAC</a:t>
            </a:r>
          </a:p>
          <a:p>
            <a:pPr lvl="1"/>
            <a:r>
              <a:rPr lang="en-US" dirty="0"/>
              <a:t>Adds IP communication</a:t>
            </a:r>
          </a:p>
          <a:p>
            <a:pPr lvl="1"/>
            <a:r>
              <a:rPr lang="en-US" dirty="0"/>
              <a:t>Handles addressing and mesh maintenance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Industry-focused, but based in academic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87D22-CD49-C331-E2D5-7EEE38D4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96" y="914400"/>
            <a:ext cx="4403801" cy="47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E3C8-C0A0-4A27-A9EC-198354C77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on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53E6-6784-4EBE-8E2F-EFC40370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for specification: </a:t>
            </a:r>
            <a:r>
              <a:rPr lang="en-US" sz="2400" dirty="0">
                <a:hlinkClick r:id="rId2"/>
              </a:rPr>
              <a:t>https://www.threadgroup.org/ThreadSpec</a:t>
            </a:r>
            <a:endParaRPr lang="en-US" sz="2400" dirty="0"/>
          </a:p>
          <a:p>
            <a:pPr lvl="1"/>
            <a:r>
              <a:rPr lang="en-US" dirty="0"/>
              <a:t>Frustratingly locked down 😡</a:t>
            </a:r>
          </a:p>
          <a:p>
            <a:endParaRPr lang="en-US" dirty="0"/>
          </a:p>
          <a:p>
            <a:r>
              <a:rPr lang="en-US" dirty="0"/>
              <a:t>Overview on capabilities: </a:t>
            </a:r>
            <a:r>
              <a:rPr lang="en-US" sz="2400" dirty="0">
                <a:hlinkClick r:id="rId3"/>
              </a:rPr>
              <a:t>https://openthread.io/guides/thread-primer</a:t>
            </a:r>
            <a:endParaRPr lang="en-US" sz="2400" dirty="0"/>
          </a:p>
          <a:p>
            <a:pPr lvl="1"/>
            <a:r>
              <a:rPr lang="en-US" dirty="0"/>
              <a:t>Excellent overview</a:t>
            </a:r>
          </a:p>
          <a:p>
            <a:pPr lvl="1"/>
            <a:r>
              <a:rPr lang="en-US" dirty="0"/>
              <a:t>Lifting heavily for these slides</a:t>
            </a:r>
          </a:p>
          <a:p>
            <a:pPr lvl="1"/>
            <a:endParaRPr lang="en-US" dirty="0"/>
          </a:p>
          <a:p>
            <a:r>
              <a:rPr lang="en-US" dirty="0"/>
              <a:t>Good overview on Thread Networking: </a:t>
            </a:r>
          </a:p>
          <a:p>
            <a:pPr lvl="1"/>
            <a:r>
              <a:rPr lang="en-US" dirty="0">
                <a:hlinkClick r:id="rId4"/>
              </a:rPr>
              <a:t>https://www.threadgroup.org/support#Whitepapers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the “Thread Network Fundamentals” whitepaper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7EC0-98D3-4B8C-A98D-C88A3F55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7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378A-4516-470E-85EE-BA33FBD2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7176-6BAC-4DB7-9C7F-F487B1B0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all non-2.4 GHz PHY options</a:t>
            </a:r>
          </a:p>
          <a:p>
            <a:endParaRPr lang="en-US" dirty="0"/>
          </a:p>
          <a:p>
            <a:r>
              <a:rPr lang="en-US" dirty="0"/>
              <a:t>Otherwise the same</a:t>
            </a:r>
          </a:p>
          <a:p>
            <a:pPr lvl="1"/>
            <a:r>
              <a:rPr lang="en-US" dirty="0"/>
              <a:t>O-QPSK</a:t>
            </a:r>
          </a:p>
          <a:p>
            <a:pPr lvl="1"/>
            <a:r>
              <a:rPr lang="en-US" dirty="0"/>
              <a:t>16 channels, 5 MHz spacing</a:t>
            </a:r>
          </a:p>
          <a:p>
            <a:pPr lvl="1"/>
            <a:r>
              <a:rPr lang="en-US" dirty="0"/>
              <a:t>Typical TX power 0 dBm</a:t>
            </a:r>
          </a:p>
          <a:p>
            <a:pPr lvl="1"/>
            <a:r>
              <a:rPr lang="en-US" dirty="0"/>
              <a:t>Typical RX sensitivity -100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F1E21-AAAC-4A1E-98E6-47A4F8E4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8CB342A2-3C15-4DB9-82C5-10023F0F9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 b="6145"/>
          <a:stretch/>
        </p:blipFill>
        <p:spPr bwMode="auto">
          <a:xfrm>
            <a:off x="6309894" y="2230437"/>
            <a:ext cx="5535194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2373F2F7-3161-422B-9BA9-B5F447256FED}"/>
              </a:ext>
            </a:extLst>
          </p:cNvPr>
          <p:cNvSpPr/>
          <p:nvPr/>
        </p:nvSpPr>
        <p:spPr>
          <a:xfrm>
            <a:off x="5521491" y="2230437"/>
            <a:ext cx="7112000" cy="1427162"/>
          </a:xfrm>
          <a:prstGeom prst="mathMultiply">
            <a:avLst>
              <a:gd name="adj1" fmla="val 83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3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28B4-B718-4443-AE9E-17FA6501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Link Layer and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3A48-783F-47CF-8D1E-AEDEE4B1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Non-beacon-enabled PAN only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superframe</a:t>
            </a:r>
            <a:r>
              <a:rPr lang="en-US" dirty="0"/>
              <a:t> structure</a:t>
            </a:r>
          </a:p>
          <a:p>
            <a:pPr lvl="1"/>
            <a:r>
              <a:rPr lang="en-US" dirty="0"/>
              <a:t>No periodic beacons</a:t>
            </a:r>
          </a:p>
          <a:p>
            <a:pPr lvl="1"/>
            <a:r>
              <a:rPr lang="en-US" dirty="0"/>
              <a:t>No Guaranteed Time Slots</a:t>
            </a:r>
          </a:p>
          <a:p>
            <a:pPr lvl="1"/>
            <a:endParaRPr lang="en-US" dirty="0"/>
          </a:p>
          <a:p>
            <a:r>
              <a:rPr lang="en-US" dirty="0"/>
              <a:t>Throw out most existing MAC Commands</a:t>
            </a:r>
          </a:p>
          <a:p>
            <a:pPr lvl="1"/>
            <a:r>
              <a:rPr lang="en-US" dirty="0"/>
              <a:t>Network joining will be handled at a higher layer</a:t>
            </a:r>
          </a:p>
          <a:p>
            <a:pPr lvl="2"/>
            <a:r>
              <a:rPr lang="en-US" dirty="0"/>
              <a:t>Remove network joining/leaving</a:t>
            </a:r>
          </a:p>
          <a:p>
            <a:pPr lvl="2"/>
            <a:r>
              <a:rPr lang="en-US" dirty="0"/>
              <a:t>Remove changing coordinators</a:t>
            </a:r>
          </a:p>
          <a:p>
            <a:pPr lvl="2"/>
            <a:r>
              <a:rPr lang="en-US" dirty="0"/>
              <a:t>Remove Guaranteed Time Slot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6BCB9-E960-473E-ADDE-470C75EA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D7F73D-9961-45D9-B1B4-A5905D54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43" y="1098550"/>
            <a:ext cx="4612057" cy="7151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3AB6C3-3762-4550-A79E-A1400F4D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743" y="1858178"/>
            <a:ext cx="4635321" cy="581828"/>
          </a:xfrm>
          <a:prstGeom prst="rect">
            <a:avLst/>
          </a:prstGeom>
        </p:spPr>
      </p:pic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D88FD62-F8C2-467E-87D6-DB77F609B56D}"/>
              </a:ext>
            </a:extLst>
          </p:cNvPr>
          <p:cNvSpPr/>
          <p:nvPr/>
        </p:nvSpPr>
        <p:spPr>
          <a:xfrm>
            <a:off x="5080000" y="1190625"/>
            <a:ext cx="7112000" cy="715178"/>
          </a:xfrm>
          <a:prstGeom prst="mathMultiply">
            <a:avLst>
              <a:gd name="adj1" fmla="val 830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1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28B4-B718-4443-AE9E-17FA6501A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to Link Layer and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93A48-783F-47CF-8D1E-AEDEE4B1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Keep unslotted CSMA/CA algorithm</a:t>
            </a:r>
          </a:p>
          <a:p>
            <a:endParaRPr lang="en-US" dirty="0"/>
          </a:p>
          <a:p>
            <a:r>
              <a:rPr lang="en-US" dirty="0"/>
              <a:t>Keep packet structure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 Frame Types</a:t>
            </a:r>
          </a:p>
          <a:p>
            <a:pPr lvl="1"/>
            <a:r>
              <a:rPr lang="en-US" dirty="0"/>
              <a:t>Beacon</a:t>
            </a:r>
          </a:p>
          <a:p>
            <a:pPr lvl="1"/>
            <a:r>
              <a:rPr lang="en-US" dirty="0"/>
              <a:t>MAC Command</a:t>
            </a:r>
          </a:p>
          <a:p>
            <a:pPr lvl="2"/>
            <a:r>
              <a:rPr lang="en-US" dirty="0"/>
              <a:t>Beacon Request</a:t>
            </a:r>
          </a:p>
          <a:p>
            <a:pPr lvl="2"/>
            <a:r>
              <a:rPr lang="en-US" dirty="0"/>
              <a:t>Data Request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6BCB9-E960-473E-ADDE-470C75EA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C649-A92A-4332-9152-8E7D8D95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44" y="1847417"/>
            <a:ext cx="6574150" cy="282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4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4667-1563-499B-A4E0-E91C992D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40" dirty="0"/>
              <a:t>Thread networks use a mix of star and mesh topologies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BADA-6919-47B8-BEDC-28F89BDD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A769EC-30AD-B64F-9D96-0EDE3D83F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5"/>
          <a:stretch/>
        </p:blipFill>
        <p:spPr>
          <a:xfrm>
            <a:off x="964735" y="1547153"/>
            <a:ext cx="4359625" cy="3528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40F832-A8F3-834F-BF24-FC6542FA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770" y="1547153"/>
            <a:ext cx="3851624" cy="3472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3118D-DD1C-2541-A206-120124F2958C}"/>
              </a:ext>
            </a:extLst>
          </p:cNvPr>
          <p:cNvSpPr txBox="1"/>
          <p:nvPr/>
        </p:nvSpPr>
        <p:spPr>
          <a:xfrm>
            <a:off x="964735" y="5360253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Central PAN coordinator in charge of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Single point of failure</a:t>
            </a:r>
          </a:p>
          <a:p>
            <a:r>
              <a:rPr lang="en-US" sz="2000" dirty="0"/>
              <a:t>End Devices can be less complicated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80869-B791-344F-B223-0649E04B6E09}"/>
              </a:ext>
            </a:extLst>
          </p:cNvPr>
          <p:cNvSpPr txBox="1"/>
          <p:nvPr/>
        </p:nvSpPr>
        <p:spPr>
          <a:xfrm>
            <a:off x="6644770" y="5358932"/>
            <a:ext cx="4734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 Coordinator still in charge</a:t>
            </a:r>
          </a:p>
          <a:p>
            <a:r>
              <a:rPr lang="en-US" dirty="0"/>
              <a:t>But mid-level Routers add route redundancy</a:t>
            </a:r>
          </a:p>
          <a:p>
            <a:r>
              <a:rPr lang="en-US" dirty="0"/>
              <a:t>And End Devices didn’t have to change at all</a:t>
            </a:r>
          </a:p>
        </p:txBody>
      </p:sp>
    </p:spTree>
    <p:extLst>
      <p:ext uri="{BB962C8B-B14F-4D97-AF65-F5344CB8AC3E}">
        <p14:creationId xmlns:p14="http://schemas.microsoft.com/office/powerpoint/2010/main" val="119546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 Node Roles">
            <a:extLst>
              <a:ext uri="{FF2B5EF4-FFF2-40B4-BE49-F238E27FC236}">
                <a16:creationId xmlns:a16="http://schemas.microsoft.com/office/drawing/2014/main" id="{A26A12EF-0469-47B1-8200-34E37ED3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383" y="1289021"/>
            <a:ext cx="4592411" cy="47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8A4667-1563-499B-A4E0-E91C992D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star and mesh 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AC4C-E32A-48A8-8343-932289C59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Routers (parent)</a:t>
            </a:r>
          </a:p>
          <a:p>
            <a:pPr lvl="1"/>
            <a:r>
              <a:rPr lang="en-US" dirty="0"/>
              <a:t>Mesh communication with other routers</a:t>
            </a:r>
          </a:p>
          <a:p>
            <a:pPr lvl="1"/>
            <a:r>
              <a:rPr lang="en-US" dirty="0"/>
              <a:t>Radio always on</a:t>
            </a:r>
          </a:p>
          <a:p>
            <a:pPr lvl="1"/>
            <a:r>
              <a:rPr lang="en-US" dirty="0"/>
              <a:t>Forwards packets for network devices</a:t>
            </a:r>
          </a:p>
          <a:p>
            <a:pPr lvl="1"/>
            <a:r>
              <a:rPr lang="en-US" dirty="0"/>
              <a:t>Enables other devices to join network</a:t>
            </a:r>
          </a:p>
          <a:p>
            <a:pPr lvl="1"/>
            <a:r>
              <a:rPr lang="en-US" dirty="0"/>
              <a:t>Up to 32 routers per network</a:t>
            </a:r>
          </a:p>
          <a:p>
            <a:pPr lvl="1"/>
            <a:endParaRPr lang="en-US" dirty="0"/>
          </a:p>
          <a:p>
            <a:r>
              <a:rPr lang="en-US" dirty="0"/>
              <a:t>End devices (child)</a:t>
            </a:r>
          </a:p>
          <a:p>
            <a:pPr lvl="1"/>
            <a:r>
              <a:rPr lang="en-US" dirty="0"/>
              <a:t>Communicates with one parent (router)</a:t>
            </a:r>
          </a:p>
          <a:p>
            <a:pPr lvl="1"/>
            <a:r>
              <a:rPr lang="en-US" dirty="0"/>
              <a:t>Does not forward packets</a:t>
            </a:r>
          </a:p>
          <a:p>
            <a:pPr lvl="1"/>
            <a:r>
              <a:rPr lang="en-US" dirty="0"/>
              <a:t>Can disable transceiver to save power</a:t>
            </a:r>
          </a:p>
          <a:p>
            <a:pPr lvl="2"/>
            <a:r>
              <a:rPr lang="en-US" dirty="0"/>
              <a:t>Send packets periodically to avoid timeout</a:t>
            </a:r>
          </a:p>
          <a:p>
            <a:pPr lvl="1"/>
            <a:r>
              <a:rPr lang="en-US" dirty="0"/>
              <a:t>Up to 511 end devices per router (~16k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BBADA-6919-47B8-BEDC-28F89BDD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9977-0DFD-4D09-A1DE-081198C7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special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E4D6-68A2-4987-A3E6-C0286EA7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235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Thread leader</a:t>
            </a:r>
          </a:p>
          <a:p>
            <a:pPr lvl="1"/>
            <a:r>
              <a:rPr lang="en-US" dirty="0"/>
              <a:t>Device in charge of making decisions</a:t>
            </a:r>
          </a:p>
          <a:p>
            <a:pPr lvl="2"/>
            <a:r>
              <a:rPr lang="en-US" dirty="0"/>
              <a:t>Addresses, Joining details</a:t>
            </a:r>
          </a:p>
          <a:p>
            <a:pPr lvl="1"/>
            <a:r>
              <a:rPr lang="en-US" dirty="0"/>
              <a:t>Automatically selected from routers</a:t>
            </a:r>
          </a:p>
          <a:p>
            <a:pPr lvl="2"/>
            <a:r>
              <a:rPr lang="en-US" dirty="0"/>
              <a:t>One leader at any given time</a:t>
            </a:r>
          </a:p>
          <a:p>
            <a:pPr lvl="2"/>
            <a:r>
              <a:rPr lang="en-US" dirty="0"/>
              <a:t>Additional leader is selected if the network partitions</a:t>
            </a:r>
          </a:p>
          <a:p>
            <a:pPr lvl="1"/>
            <a:endParaRPr lang="en-US" dirty="0"/>
          </a:p>
          <a:p>
            <a:r>
              <a:rPr lang="en-US" dirty="0"/>
              <a:t>Border router</a:t>
            </a:r>
          </a:p>
          <a:p>
            <a:pPr lvl="1"/>
            <a:r>
              <a:rPr lang="en-US" dirty="0"/>
              <a:t>Router that also has connectivity to another network</a:t>
            </a:r>
          </a:p>
          <a:p>
            <a:pPr lvl="2"/>
            <a:r>
              <a:rPr lang="en-US" dirty="0"/>
              <a:t>Commonly </a:t>
            </a:r>
            <a:r>
              <a:rPr lang="en-US" dirty="0" err="1"/>
              <a:t>WiFi</a:t>
            </a:r>
            <a:r>
              <a:rPr lang="en-US" dirty="0"/>
              <a:t> or Ethernet</a:t>
            </a:r>
          </a:p>
          <a:p>
            <a:pPr lvl="1"/>
            <a:r>
              <a:rPr lang="en-US" dirty="0"/>
              <a:t>Provides external connectivity</a:t>
            </a:r>
          </a:p>
          <a:p>
            <a:pPr lvl="1"/>
            <a:r>
              <a:rPr lang="en-US" dirty="0"/>
              <a:t>Multiple border routers may exist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B383D-2700-443C-90F7-4142BC691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OT Leader and Border Router">
            <a:extLst>
              <a:ext uri="{FF2B5EF4-FFF2-40B4-BE49-F238E27FC236}">
                <a16:creationId xmlns:a16="http://schemas.microsoft.com/office/drawing/2014/main" id="{9D11672F-5533-42B8-AF63-7D918496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54" y="2003408"/>
            <a:ext cx="3867440" cy="33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4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6337-A675-4078-BA8F-4C7DFC00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953B8-CC9B-4C1A-82AC-BA16268C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Hw</a:t>
            </a:r>
            <a:r>
              <a:rPr lang="en-US" dirty="0"/>
              <a:t>: BLE Packets due today</a:t>
            </a:r>
          </a:p>
          <a:p>
            <a:pPr lvl="1"/>
            <a:r>
              <a:rPr lang="en-US" dirty="0"/>
              <a:t>Do it. It’s good for you. Much like eating spinach.</a:t>
            </a:r>
          </a:p>
          <a:p>
            <a:endParaRPr lang="en-US" dirty="0"/>
          </a:p>
          <a:p>
            <a:r>
              <a:rPr lang="en-US" dirty="0"/>
              <a:t>Lab: BLE due on Tuesday</a:t>
            </a:r>
          </a:p>
          <a:p>
            <a:pPr lvl="1"/>
            <a:r>
              <a:rPr lang="en-US" dirty="0"/>
              <a:t>If you haven’t started, do so ASAP</a:t>
            </a:r>
          </a:p>
          <a:p>
            <a:pPr lvl="1"/>
            <a:r>
              <a:rPr lang="en-US" dirty="0"/>
              <a:t>Some people had various hardware/software issues getting started</a:t>
            </a:r>
          </a:p>
          <a:p>
            <a:pPr lvl="2"/>
            <a:r>
              <a:rPr lang="en-US" dirty="0"/>
              <a:t>Once you’ve gotten to “blink an LED”, everything should be good from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3E99-C1DF-4AB5-8BD2-3EEE420A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1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D889-7B5B-4705-BBDC-6F0BE280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Thread instead of basic 802.15.4?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1A221-E631-41E0-B6E9-EE0D8BF3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specification of upper layers</a:t>
            </a:r>
          </a:p>
          <a:p>
            <a:pPr lvl="1"/>
            <a:r>
              <a:rPr lang="en-US" dirty="0"/>
              <a:t>Clarifies how data is transmitted between devices on a network</a:t>
            </a:r>
          </a:p>
          <a:p>
            <a:pPr lvl="2"/>
            <a:r>
              <a:rPr lang="en-US" dirty="0"/>
              <a:t>Not just one single hop away</a:t>
            </a:r>
          </a:p>
          <a:p>
            <a:pPr lvl="1"/>
            <a:r>
              <a:rPr lang="en-US" dirty="0"/>
              <a:t>Cleans up a lot of things otherwise left implementation-dependent</a:t>
            </a:r>
          </a:p>
          <a:p>
            <a:endParaRPr lang="en-US" dirty="0"/>
          </a:p>
          <a:p>
            <a:r>
              <a:rPr lang="en-US" dirty="0"/>
              <a:t>Interaction with the world </a:t>
            </a:r>
            <a:r>
              <a:rPr lang="en-US" i="1" dirty="0"/>
              <a:t>outside</a:t>
            </a:r>
            <a:r>
              <a:rPr lang="en-US" dirty="0"/>
              <a:t> of the sensor network!</a:t>
            </a:r>
          </a:p>
          <a:p>
            <a:pPr lvl="1"/>
            <a:r>
              <a:rPr lang="en-US" dirty="0"/>
              <a:t>Gateway can be a dumb forwarder of packets</a:t>
            </a:r>
          </a:p>
          <a:p>
            <a:pPr lvl="1"/>
            <a:r>
              <a:rPr lang="en-US" dirty="0"/>
              <a:t>Devices can directly talk to NTP servers or POST data to a website!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19B7-696E-4D94-8A30-5746E50B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7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3E5C-6123-574F-2112-7CB3864D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38FC-DE1D-35DB-C3C5-9C468786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416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IoT devices are likely to have each thread role?</a:t>
            </a:r>
          </a:p>
          <a:p>
            <a:pPr lvl="1"/>
            <a:endParaRPr lang="en-US" dirty="0"/>
          </a:p>
          <a:p>
            <a:r>
              <a:rPr lang="en-US" dirty="0"/>
              <a:t>End Device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Border Router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F714-DE8A-4919-D476-4A722681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OT Leader and Border Router">
            <a:extLst>
              <a:ext uri="{FF2B5EF4-FFF2-40B4-BE49-F238E27FC236}">
                <a16:creationId xmlns:a16="http://schemas.microsoft.com/office/drawing/2014/main" id="{5E6B98A8-57C3-93C8-277D-E17D5C86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54" y="2003408"/>
            <a:ext cx="3867440" cy="33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1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3E5C-6123-574F-2112-7CB3864D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38FC-DE1D-35DB-C3C5-9C468786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416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kinds of IoT devices are likely to have each thread role?</a:t>
            </a:r>
          </a:p>
          <a:p>
            <a:pPr lvl="1"/>
            <a:endParaRPr lang="en-US" dirty="0"/>
          </a:p>
          <a:p>
            <a:r>
              <a:rPr lang="en-US" dirty="0"/>
              <a:t>End Device</a:t>
            </a:r>
          </a:p>
          <a:p>
            <a:pPr lvl="1"/>
            <a:r>
              <a:rPr lang="en-US" dirty="0"/>
              <a:t>Battery-powered sensor</a:t>
            </a:r>
          </a:p>
          <a:p>
            <a:pPr lvl="1"/>
            <a:r>
              <a:rPr lang="en-US" dirty="0"/>
              <a:t>Nest Temperature Sensor</a:t>
            </a:r>
          </a:p>
          <a:p>
            <a:pPr lvl="1"/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Wall-powered device</a:t>
            </a:r>
          </a:p>
          <a:p>
            <a:pPr lvl="1"/>
            <a:r>
              <a:rPr lang="en-US" dirty="0"/>
              <a:t>Nest Thermostat</a:t>
            </a:r>
          </a:p>
          <a:p>
            <a:pPr lvl="1"/>
            <a:endParaRPr lang="en-US" dirty="0"/>
          </a:p>
          <a:p>
            <a:r>
              <a:rPr lang="en-US" dirty="0"/>
              <a:t>Border Router</a:t>
            </a:r>
          </a:p>
          <a:p>
            <a:pPr lvl="1"/>
            <a:r>
              <a:rPr lang="en-US" dirty="0"/>
              <a:t>Must have Internet connectivity</a:t>
            </a:r>
          </a:p>
          <a:p>
            <a:pPr lvl="1"/>
            <a:r>
              <a:rPr lang="en-US" dirty="0"/>
              <a:t>Custom gateway of some type?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0F714-DE8A-4919-D476-4A722681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OT Leader and Border Router">
            <a:extLst>
              <a:ext uri="{FF2B5EF4-FFF2-40B4-BE49-F238E27FC236}">
                <a16:creationId xmlns:a16="http://schemas.microsoft.com/office/drawing/2014/main" id="{5E6B98A8-57C3-93C8-277D-E17D5C86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54" y="2003408"/>
            <a:ext cx="3867440" cy="330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80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 Overview</a:t>
            </a:r>
          </a:p>
          <a:p>
            <a:pPr lvl="1"/>
            <a:endParaRPr lang="en-US" dirty="0"/>
          </a:p>
          <a:p>
            <a:r>
              <a:rPr lang="en-US" b="1" dirty="0"/>
              <a:t>Thread Addressing</a:t>
            </a:r>
          </a:p>
          <a:p>
            <a:pPr lvl="1"/>
            <a:endParaRPr lang="en-US" dirty="0"/>
          </a:p>
          <a:p>
            <a:r>
              <a:rPr lang="en-US" dirty="0"/>
              <a:t>Runtime Behavior</a:t>
            </a:r>
          </a:p>
          <a:p>
            <a:pPr lvl="1"/>
            <a:endParaRPr lang="en-US" dirty="0"/>
          </a:p>
          <a:p>
            <a:r>
              <a:rPr lang="en-US" dirty="0"/>
              <a:t>Using IP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9136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F1C2-520E-4D43-ABA1-1A560CF7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uses IPv6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CD8C-41CB-4622-B68D-09DAB75E1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IP?</a:t>
            </a:r>
          </a:p>
          <a:p>
            <a:pPr lvl="1"/>
            <a:r>
              <a:rPr lang="en-US" dirty="0"/>
              <a:t>If Wireless Sensor Networks represent a future of billions of connected devices distributed throughout the physical world</a:t>
            </a:r>
          </a:p>
          <a:p>
            <a:pPr lvl="2"/>
            <a:r>
              <a:rPr lang="en-US" dirty="0"/>
              <a:t>Shouldn’t they run standard protocols wherever possible?</a:t>
            </a:r>
          </a:p>
          <a:p>
            <a:pPr lvl="1"/>
            <a:r>
              <a:rPr lang="en-US" dirty="0"/>
              <a:t>Why IPv6?</a:t>
            </a:r>
          </a:p>
          <a:p>
            <a:pPr lvl="2"/>
            <a:r>
              <a:rPr lang="en-US" dirty="0"/>
              <a:t>Clean redesign of IPv4 makes it easier to use to support sensor networks</a:t>
            </a:r>
          </a:p>
          <a:p>
            <a:pPr lvl="2"/>
            <a:r>
              <a:rPr lang="en-US" dirty="0"/>
              <a:t>Address structure makes device addresses more compressible</a:t>
            </a:r>
          </a:p>
          <a:p>
            <a:pPr lvl="1"/>
            <a:endParaRPr lang="en-US" dirty="0"/>
          </a:p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Interoperability with normal computers and networks</a:t>
            </a:r>
          </a:p>
          <a:p>
            <a:pPr lvl="1"/>
            <a:r>
              <a:rPr lang="en-US" dirty="0"/>
              <a:t>Reuse state of the art developed standards instead of remaking them</a:t>
            </a:r>
          </a:p>
          <a:p>
            <a:pPr lvl="2"/>
            <a:r>
              <a:rPr lang="en-US" dirty="0"/>
              <a:t>Security, Naming, Discovery, Services</a:t>
            </a:r>
          </a:p>
          <a:p>
            <a:pPr lvl="1"/>
            <a:endParaRPr lang="en-US" dirty="0"/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Packet overhead can be high (will fix)</a:t>
            </a:r>
          </a:p>
          <a:p>
            <a:pPr lvl="1"/>
            <a:r>
              <a:rPr lang="en-US" dirty="0"/>
              <a:t>Complexity for supporting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3B517-CF25-47A4-8F16-A18F460B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EF01B-796F-4447-8DED-BE794B23F9C7}"/>
              </a:ext>
            </a:extLst>
          </p:cNvPr>
          <p:cNvSpPr txBox="1"/>
          <p:nvPr/>
        </p:nvSpPr>
        <p:spPr>
          <a:xfrm>
            <a:off x="3048000" y="6211669"/>
            <a:ext cx="807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Hui and Culler, “</a:t>
            </a:r>
            <a:r>
              <a:rPr lang="en-US" dirty="0">
                <a:hlinkClick r:id="rId2"/>
              </a:rPr>
              <a:t>IP is Dead, Long Live IP for Wireless Sensor Networks</a:t>
            </a:r>
            <a:r>
              <a:rPr lang="en-US" dirty="0"/>
              <a:t>”. 2008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6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C528-5D70-4E38-9458-8E2402D7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3C511-1EE9-4FA5-B163-C7857C3E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Replacement to Internet Protocol v4</a:t>
            </a:r>
          </a:p>
          <a:p>
            <a:pPr lvl="1"/>
            <a:r>
              <a:rPr lang="en-US" dirty="0"/>
              <a:t>(Something unrelated used version number 5)</a:t>
            </a:r>
          </a:p>
          <a:p>
            <a:pPr lvl="1"/>
            <a:endParaRPr lang="en-US" dirty="0"/>
          </a:p>
          <a:p>
            <a:r>
              <a:rPr lang="en-US" dirty="0"/>
              <a:t>Extended addressing for devices</a:t>
            </a:r>
          </a:p>
          <a:p>
            <a:pPr lvl="1"/>
            <a:r>
              <a:rPr lang="en-US" dirty="0"/>
              <a:t>32-bits for IPv4 addresses -&gt; 128-bits for IPv6 addresses</a:t>
            </a:r>
          </a:p>
          <a:p>
            <a:pPr lvl="1"/>
            <a:r>
              <a:rPr lang="en-US" b="1" dirty="0"/>
              <a:t>340 trillion, trillion, trillion</a:t>
            </a:r>
            <a:r>
              <a:rPr lang="en-US" dirty="0"/>
              <a:t> addresses</a:t>
            </a:r>
          </a:p>
          <a:p>
            <a:pPr lvl="2"/>
            <a:r>
              <a:rPr lang="en-US" dirty="0"/>
              <a:t>(&gt; 100 times number of atoms on the surface of the Earth)</a:t>
            </a:r>
          </a:p>
          <a:p>
            <a:pPr lvl="1"/>
            <a:r>
              <a:rPr lang="en-US" dirty="0"/>
              <a:t>Example: a39b:239e:ffff:29a2:0021:20f1:aaa2:2112</a:t>
            </a:r>
          </a:p>
          <a:p>
            <a:pPr lvl="1"/>
            <a:endParaRPr lang="en-US" dirty="0"/>
          </a:p>
          <a:p>
            <a:r>
              <a:rPr lang="en-US" dirty="0"/>
              <a:t>Supports multiple transmit models</a:t>
            </a:r>
          </a:p>
          <a:p>
            <a:pPr lvl="1"/>
            <a:r>
              <a:rPr lang="en-US" dirty="0"/>
              <a:t>Broadcast: one-to-all</a:t>
            </a:r>
          </a:p>
          <a:p>
            <a:pPr lvl="1"/>
            <a:r>
              <a:rPr lang="en-US" dirty="0"/>
              <a:t>Multicast: one-to-many</a:t>
            </a:r>
          </a:p>
          <a:p>
            <a:pPr lvl="1"/>
            <a:r>
              <a:rPr lang="en-US" dirty="0"/>
              <a:t>Unicast: one-to-one</a:t>
            </a:r>
          </a:p>
          <a:p>
            <a:pPr lvl="1"/>
            <a:endParaRPr lang="en-US" dirty="0"/>
          </a:p>
          <a:p>
            <a:r>
              <a:rPr lang="en-US" dirty="0"/>
              <a:t>Various other improvements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6287-B5B0-4259-8F43-80386BF7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3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AFDC-6694-40A1-B59F-9578371C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 address notation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B9E6-EF23-4D21-A6D0-458FD426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Groups of zeros can be replaced with “::”</a:t>
            </a:r>
          </a:p>
          <a:p>
            <a:pPr lvl="1"/>
            <a:r>
              <a:rPr lang="en-US" dirty="0"/>
              <a:t>Can only use “::” in one place in the address</a:t>
            </a:r>
          </a:p>
          <a:p>
            <a:r>
              <a:rPr lang="en-US" dirty="0"/>
              <a:t>Leading zeros in a 16-bit group can be omitted</a:t>
            </a:r>
          </a:p>
          <a:p>
            <a:pPr marL="0" indent="0">
              <a:buNone/>
            </a:pPr>
            <a:r>
              <a:rPr lang="en-US" sz="1500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0000:0000:0000:0000:0000:0000:0000:0001 →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::1</a:t>
            </a:r>
            <a:r>
              <a:rPr lang="en-US" dirty="0"/>
              <a:t> </a:t>
            </a:r>
            <a:br>
              <a:rPr lang="en-US" dirty="0"/>
            </a:br>
            <a:r>
              <a:rPr lang="en-US" sz="1000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2345:1001:0023:1003:0000:0000:0000:0000 →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2345:1001:23:1003::</a:t>
            </a:r>
            <a:r>
              <a:rPr lang="en-US" dirty="0"/>
              <a:t> </a:t>
            </a:r>
            <a:br>
              <a:rPr lang="en-US" dirty="0"/>
            </a:br>
            <a:r>
              <a:rPr lang="en-US" sz="1000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aecb:0222:0000:0000:0000:0000:0000:0010 →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aecb:222::10</a:t>
            </a:r>
          </a:p>
          <a:p>
            <a:pPr marL="0" indent="0">
              <a:buNone/>
            </a:pPr>
            <a:r>
              <a:rPr lang="en-US" sz="1300" dirty="0"/>
              <a:t> </a:t>
            </a:r>
            <a:endParaRPr lang="en-US" sz="2400" dirty="0"/>
          </a:p>
          <a:p>
            <a:r>
              <a:rPr lang="en-US" dirty="0"/>
              <a:t>Special addresses</a:t>
            </a:r>
          </a:p>
          <a:p>
            <a:pPr lvl="1"/>
            <a:r>
              <a:rPr lang="en-US" dirty="0"/>
              <a:t>Localhost - ::1 (IPv4 version is 127.0.0.1)</a:t>
            </a:r>
          </a:p>
          <a:p>
            <a:pPr lvl="1"/>
            <a:r>
              <a:rPr lang="en-US" dirty="0"/>
              <a:t>Link-Local Network - fe80:: (bottom 64-bits are ~device MAC address)</a:t>
            </a:r>
          </a:p>
          <a:p>
            <a:pPr lvl="1"/>
            <a:r>
              <a:rPr lang="en-US" dirty="0"/>
              <a:t>Local Network – fc00:: and fd00::</a:t>
            </a:r>
          </a:p>
          <a:p>
            <a:pPr lvl="1"/>
            <a:r>
              <a:rPr lang="en-US" dirty="0"/>
              <a:t>Global Addresses – 2000:: (various methods for allocating bottom bits)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7BB3D-3EB0-46CD-8890-35B3B5F38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7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BB5D-4869-48DF-A467-FB27332D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IPv6 datagram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FF7AF-2A23-482C-B7D0-452A9D4B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1EC70E-BC17-4314-8B0F-0DB871E0A6A3}"/>
              </a:ext>
            </a:extLst>
          </p:cNvPr>
          <p:cNvSpPr>
            <a:spLocks noGrp="1"/>
          </p:cNvSpPr>
          <p:nvPr/>
        </p:nvSpPr>
        <p:spPr>
          <a:xfrm>
            <a:off x="7167455" y="1159328"/>
            <a:ext cx="4412939" cy="4607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Header starts with various data for the router</a:t>
            </a:r>
          </a:p>
          <a:p>
            <a:endParaRPr lang="en-US" sz="2800" b="1" dirty="0"/>
          </a:p>
          <a:p>
            <a:r>
              <a:rPr lang="en-US" sz="2800" b="1" dirty="0"/>
              <a:t>Priority</a:t>
            </a:r>
            <a:r>
              <a:rPr lang="en-US" sz="2800" dirty="0"/>
              <a:t>: like “type of service” in IPv4.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Flow label</a:t>
            </a:r>
            <a:r>
              <a:rPr lang="en-US" sz="2800" dirty="0"/>
              <a:t>: marks packets that are part of a transaction for routers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Next header</a:t>
            </a:r>
            <a:r>
              <a:rPr lang="en-US" sz="2800" dirty="0"/>
              <a:t>: TCP, UDP, ICMP, etc.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Hop limit</a:t>
            </a:r>
            <a:r>
              <a:rPr lang="en-US" sz="2800" dirty="0"/>
              <a:t>: hops to live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4DF1DF-6B0C-4BED-9B19-AFFBDFEC2CB7}"/>
              </a:ext>
            </a:extLst>
          </p:cNvPr>
          <p:cNvGrpSpPr/>
          <p:nvPr/>
        </p:nvGrpSpPr>
        <p:grpSpPr>
          <a:xfrm>
            <a:off x="425761" y="1517417"/>
            <a:ext cx="6606654" cy="4453461"/>
            <a:chOff x="312109" y="1156804"/>
            <a:chExt cx="4876463" cy="32871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A8D5AB-88C5-443D-BDB8-CA85EC24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59" y="1156804"/>
              <a:ext cx="4748213" cy="2817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CEE5AE7-B4AD-46BF-8BD8-EDE2EDF4F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47" y="1237767"/>
              <a:ext cx="4748212" cy="28178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>
                <a:latin typeface="+mn-lt"/>
              </a:endParaRPr>
            </a:p>
          </p:txBody>
        </p:sp>
        <p:sp>
          <p:nvSpPr>
            <p:cNvPr id="10" name="Line 60">
              <a:extLst>
                <a:ext uri="{FF2B5EF4-FFF2-40B4-BE49-F238E27FC236}">
                  <a16:creationId xmlns:a16="http://schemas.microsoft.com/office/drawing/2014/main" id="{15DA143D-4A14-4E58-B226-BDB451DFB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34" y="1547329"/>
              <a:ext cx="4727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1" name="Line 61">
              <a:extLst>
                <a:ext uri="{FF2B5EF4-FFF2-40B4-BE49-F238E27FC236}">
                  <a16:creationId xmlns:a16="http://schemas.microsoft.com/office/drawing/2014/main" id="{005ABDA5-33F3-4EAE-BB4A-3B62D655F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209" y="124729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2" name="Line 63">
              <a:extLst>
                <a:ext uri="{FF2B5EF4-FFF2-40B4-BE49-F238E27FC236}">
                  <a16:creationId xmlns:a16="http://schemas.microsoft.com/office/drawing/2014/main" id="{B2EEE81D-6496-4DA0-8900-97831B3745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184" y="124411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3" name="Line 64">
              <a:extLst>
                <a:ext uri="{FF2B5EF4-FFF2-40B4-BE49-F238E27FC236}">
                  <a16:creationId xmlns:a16="http://schemas.microsoft.com/office/drawing/2014/main" id="{297D3EBF-02E7-471F-ACFF-D6F4F0028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4284" y="154256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4" name="Line 65">
              <a:extLst>
                <a:ext uri="{FF2B5EF4-FFF2-40B4-BE49-F238E27FC236}">
                  <a16:creationId xmlns:a16="http://schemas.microsoft.com/office/drawing/2014/main" id="{149CEEF4-1107-444F-B15F-375B6D991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459" y="154574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5" name="Line 66">
              <a:extLst>
                <a:ext uri="{FF2B5EF4-FFF2-40B4-BE49-F238E27FC236}">
                  <a16:creationId xmlns:a16="http://schemas.microsoft.com/office/drawing/2014/main" id="{8D5428D2-700D-48AB-8D8F-1C57F1E6B9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34" y="3068154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6" name="Line 67">
              <a:extLst>
                <a:ext uri="{FF2B5EF4-FFF2-40B4-BE49-F238E27FC236}">
                  <a16:creationId xmlns:a16="http://schemas.microsoft.com/office/drawing/2014/main" id="{CAD7B3AB-190D-4966-AD7F-043EEC540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97" y="2428392"/>
              <a:ext cx="4760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7" name="Line 68">
              <a:extLst>
                <a:ext uri="{FF2B5EF4-FFF2-40B4-BE49-F238E27FC236}">
                  <a16:creationId xmlns:a16="http://schemas.microsoft.com/office/drawing/2014/main" id="{351BE0E7-3944-46A6-8A08-D4C9209B9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09" y="1845779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18" name="Text Box 69">
              <a:extLst>
                <a:ext uri="{FF2B5EF4-FFF2-40B4-BE49-F238E27FC236}">
                  <a16:creationId xmlns:a16="http://schemas.microsoft.com/office/drawing/2014/main" id="{26CF8DF9-BE37-45D9-80FB-C9D2A121A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7965" y="3068780"/>
              <a:ext cx="2567881" cy="88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b="1" dirty="0">
                  <a:latin typeface="+mn-lt"/>
                </a:rPr>
                <a:t>data</a:t>
              </a:r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Garamond" charset="0"/>
                </a:rPr>
                <a:t>(variable length, typically a TCP  or UDP segment)</a:t>
              </a:r>
              <a:endParaRPr lang="en-US" sz="2800" dirty="0">
                <a:solidFill>
                  <a:srgbClr val="000000"/>
                </a:solidFill>
                <a:latin typeface="Garamond" charset="0"/>
              </a:endParaRPr>
            </a:p>
          </p:txBody>
        </p:sp>
        <p:sp>
          <p:nvSpPr>
            <p:cNvPr id="19" name="Text Box 72">
              <a:extLst>
                <a:ext uri="{FF2B5EF4-FFF2-40B4-BE49-F238E27FC236}">
                  <a16:creationId xmlns:a16="http://schemas.microsoft.com/office/drawing/2014/main" id="{D6EAC6EA-2B3B-4733-8FC5-C0C0A5A9FD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22" y="1512404"/>
              <a:ext cx="1413591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payload length</a:t>
              </a:r>
            </a:p>
          </p:txBody>
        </p:sp>
        <p:sp>
          <p:nvSpPr>
            <p:cNvPr id="20" name="Text Box 73">
              <a:extLst>
                <a:ext uri="{FF2B5EF4-FFF2-40B4-BE49-F238E27FC236}">
                  <a16:creationId xmlns:a16="http://schemas.microsoft.com/office/drawing/2014/main" id="{BF8C942C-A8EA-43C9-9197-030B4990C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2697" y="1520342"/>
              <a:ext cx="1160954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next header</a:t>
              </a:r>
            </a:p>
          </p:txBody>
        </p:sp>
        <p:sp>
          <p:nvSpPr>
            <p:cNvPr id="21" name="Text Box 74">
              <a:extLst>
                <a:ext uri="{FF2B5EF4-FFF2-40B4-BE49-F238E27FC236}">
                  <a16:creationId xmlns:a16="http://schemas.microsoft.com/office/drawing/2014/main" id="{49A2F238-92D9-43DA-956B-E16029BE2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409" y="1506054"/>
              <a:ext cx="938513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hop limit</a:t>
              </a:r>
            </a:p>
          </p:txBody>
        </p:sp>
        <p:sp>
          <p:nvSpPr>
            <p:cNvPr id="22" name="Text Box 75">
              <a:extLst>
                <a:ext uri="{FF2B5EF4-FFF2-40B4-BE49-F238E27FC236}">
                  <a16:creationId xmlns:a16="http://schemas.microsoft.com/office/drawing/2014/main" id="{C6A42578-3ED4-4D54-A5CE-C42ACECCC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109" y="1212367"/>
              <a:ext cx="994313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flow label</a:t>
              </a:r>
            </a:p>
          </p:txBody>
        </p:sp>
        <p:sp>
          <p:nvSpPr>
            <p:cNvPr id="23" name="Text Box 76">
              <a:extLst>
                <a:ext uri="{FF2B5EF4-FFF2-40B4-BE49-F238E27FC236}">
                  <a16:creationId xmlns:a16="http://schemas.microsoft.com/office/drawing/2014/main" id="{EF0D15BC-FF8C-4F5B-B2E2-33B2B2DEE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594" y="1216093"/>
              <a:ext cx="784697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priority</a:t>
              </a:r>
            </a:p>
          </p:txBody>
        </p:sp>
        <p:sp>
          <p:nvSpPr>
            <p:cNvPr id="24" name="Text Box 77">
              <a:extLst>
                <a:ext uri="{FF2B5EF4-FFF2-40B4-BE49-F238E27FC236}">
                  <a16:creationId xmlns:a16="http://schemas.microsoft.com/office/drawing/2014/main" id="{1F9F3865-34C4-4035-965A-143858058F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09" y="1215783"/>
              <a:ext cx="775658" cy="340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dirty="0">
                  <a:latin typeface="+mn-lt"/>
                </a:rPr>
                <a:t>version</a:t>
              </a:r>
            </a:p>
          </p:txBody>
        </p:sp>
        <p:sp>
          <p:nvSpPr>
            <p:cNvPr id="25" name="Line 79">
              <a:extLst>
                <a:ext uri="{FF2B5EF4-FFF2-40B4-BE49-F238E27FC236}">
                  <a16:creationId xmlns:a16="http://schemas.microsoft.com/office/drawing/2014/main" id="{C661E254-78B3-4120-AC8A-F1C52CE47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22" y="4293704"/>
              <a:ext cx="4816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Text Box 78">
              <a:extLst>
                <a:ext uri="{FF2B5EF4-FFF2-40B4-BE49-F238E27FC236}">
                  <a16:creationId xmlns:a16="http://schemas.microsoft.com/office/drawing/2014/main" id="{3B99EFB9-83EC-415C-B578-F636F6CC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2484" y="4103204"/>
              <a:ext cx="723170" cy="340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>
                  <a:latin typeface="+mn-lt"/>
                </a:rPr>
                <a:t>32 bits</a:t>
              </a:r>
            </a:p>
          </p:txBody>
        </p: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77D91AD9-654B-46DC-9BCA-DBD02CA9C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17" y="2580585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4DFB2793-C1AC-4A44-94D6-76220B2D9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736" y="2732777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DC711EDB-C26A-4866-99A4-FBDC6AFB6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55" y="2892913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Line 67">
              <a:extLst>
                <a:ext uri="{FF2B5EF4-FFF2-40B4-BE49-F238E27FC236}">
                  <a16:creationId xmlns:a16="http://schemas.microsoft.com/office/drawing/2014/main" id="{AB4F91E3-F24C-463C-B21D-9A198C8D52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95" y="1978432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Line 67">
              <a:extLst>
                <a:ext uri="{FF2B5EF4-FFF2-40B4-BE49-F238E27FC236}">
                  <a16:creationId xmlns:a16="http://schemas.microsoft.com/office/drawing/2014/main" id="{09285D77-B289-47C8-8222-1F7FBC86A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114" y="2130631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Line 67">
              <a:extLst>
                <a:ext uri="{FF2B5EF4-FFF2-40B4-BE49-F238E27FC236}">
                  <a16:creationId xmlns:a16="http://schemas.microsoft.com/office/drawing/2014/main" id="{74DB8E84-19B7-4C09-B73C-B97C02994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36" y="2290766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Text Box 71">
              <a:extLst>
                <a:ext uri="{FF2B5EF4-FFF2-40B4-BE49-F238E27FC236}">
                  <a16:creationId xmlns:a16="http://schemas.microsoft.com/office/drawing/2014/main" id="{553575E4-AE46-41C5-97A8-BD2FE9AAF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609" y="1864829"/>
              <a:ext cx="1478052" cy="537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b="1" dirty="0">
                  <a:latin typeface="+mn-lt"/>
                </a:rPr>
                <a:t>source</a:t>
              </a:r>
              <a:r>
                <a:rPr lang="en-US" altLang="en-US" dirty="0">
                  <a:latin typeface="+mn-lt"/>
                </a:rPr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>
                  <a:latin typeface="+mn-lt"/>
                </a:rPr>
                <a:t>(128 bits)</a:t>
              </a:r>
            </a:p>
          </p:txBody>
        </p:sp>
        <p:sp>
          <p:nvSpPr>
            <p:cNvPr id="34" name="Text Box 70">
              <a:extLst>
                <a:ext uri="{FF2B5EF4-FFF2-40B4-BE49-F238E27FC236}">
                  <a16:creationId xmlns:a16="http://schemas.microsoft.com/office/drawing/2014/main" id="{22A1992D-C4FC-422E-A753-7408CC7F6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3616" y="2471254"/>
              <a:ext cx="1922934" cy="531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b="1" dirty="0">
                  <a:latin typeface="+mn-lt"/>
                </a:rPr>
                <a:t>destination</a:t>
              </a:r>
              <a:r>
                <a:rPr lang="en-US" altLang="en-US" dirty="0">
                  <a:latin typeface="+mn-lt"/>
                </a:rPr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dirty="0">
                  <a:latin typeface="+mn-lt"/>
                </a:rPr>
                <a:t>(128 bits)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0453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4146-A799-E74F-B37F-6FAC6207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an IPv6 datagram in an 802.15.4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8528-C808-B446-B2A9-B9D9FDC8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F3F844-1410-5643-92A6-CFC538C88A4E}"/>
              </a:ext>
            </a:extLst>
          </p:cNvPr>
          <p:cNvGrpSpPr/>
          <p:nvPr/>
        </p:nvGrpSpPr>
        <p:grpSpPr>
          <a:xfrm>
            <a:off x="809907" y="1734703"/>
            <a:ext cx="5312221" cy="3262408"/>
            <a:chOff x="312109" y="1156804"/>
            <a:chExt cx="4876463" cy="32910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9F0AB7-00F4-4D47-A24D-AE3455D73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59" y="1156804"/>
              <a:ext cx="4748213" cy="2817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62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31D7F-5C90-3D4C-9A97-94EE8ABE0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47" y="1237767"/>
              <a:ext cx="4748212" cy="28178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620"/>
            </a:p>
          </p:txBody>
        </p:sp>
        <p:sp>
          <p:nvSpPr>
            <p:cNvPr id="7" name="Line 60">
              <a:extLst>
                <a:ext uri="{FF2B5EF4-FFF2-40B4-BE49-F238E27FC236}">
                  <a16:creationId xmlns:a16="http://schemas.microsoft.com/office/drawing/2014/main" id="{192A3413-212C-8E45-8164-3677BBADD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34" y="1547329"/>
              <a:ext cx="4727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8" name="Line 61">
              <a:extLst>
                <a:ext uri="{FF2B5EF4-FFF2-40B4-BE49-F238E27FC236}">
                  <a16:creationId xmlns:a16="http://schemas.microsoft.com/office/drawing/2014/main" id="{78CF8FA9-B551-BD41-98E8-A938C7293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209" y="124729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9" name="Line 63">
              <a:extLst>
                <a:ext uri="{FF2B5EF4-FFF2-40B4-BE49-F238E27FC236}">
                  <a16:creationId xmlns:a16="http://schemas.microsoft.com/office/drawing/2014/main" id="{206B1B2A-AADF-974E-9B70-FEABA96F8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184" y="124411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0" name="Line 64">
              <a:extLst>
                <a:ext uri="{FF2B5EF4-FFF2-40B4-BE49-F238E27FC236}">
                  <a16:creationId xmlns:a16="http://schemas.microsoft.com/office/drawing/2014/main" id="{BA693734-BB3D-564F-A072-D1F6FFD00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4284" y="154256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1" name="Line 65">
              <a:extLst>
                <a:ext uri="{FF2B5EF4-FFF2-40B4-BE49-F238E27FC236}">
                  <a16:creationId xmlns:a16="http://schemas.microsoft.com/office/drawing/2014/main" id="{178C14A7-62A7-224B-96E2-1BA53F47A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459" y="154574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2" name="Line 66">
              <a:extLst>
                <a:ext uri="{FF2B5EF4-FFF2-40B4-BE49-F238E27FC236}">
                  <a16:creationId xmlns:a16="http://schemas.microsoft.com/office/drawing/2014/main" id="{797893F2-7CF5-6547-8996-ED1F5E599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34" y="3068154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3" name="Line 67">
              <a:extLst>
                <a:ext uri="{FF2B5EF4-FFF2-40B4-BE49-F238E27FC236}">
                  <a16:creationId xmlns:a16="http://schemas.microsoft.com/office/drawing/2014/main" id="{18444126-9397-6641-AFD7-DEAF562AA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97" y="2428392"/>
              <a:ext cx="4760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4" name="Line 68">
              <a:extLst>
                <a:ext uri="{FF2B5EF4-FFF2-40B4-BE49-F238E27FC236}">
                  <a16:creationId xmlns:a16="http://schemas.microsoft.com/office/drawing/2014/main" id="{6E515EA3-2473-9942-977E-3611D45D1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09" y="1845779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5" name="Text Box 69">
              <a:extLst>
                <a:ext uri="{FF2B5EF4-FFF2-40B4-BE49-F238E27FC236}">
                  <a16:creationId xmlns:a16="http://schemas.microsoft.com/office/drawing/2014/main" id="{A76CFACF-C0DC-024E-9D6F-3C55FC1D4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7965" y="3068779"/>
              <a:ext cx="2567881" cy="847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620" b="1" dirty="0"/>
                <a:t>data</a:t>
              </a:r>
            </a:p>
            <a:p>
              <a:pPr algn="ctr"/>
              <a:r>
                <a:rPr lang="en-US" sz="1620" dirty="0">
                  <a:solidFill>
                    <a:srgbClr val="000000"/>
                  </a:solidFill>
                  <a:latin typeface="Garamond" charset="0"/>
                </a:rPr>
                <a:t>(variable length, typically a TCP  or UDP segment)</a:t>
              </a:r>
              <a:endParaRPr lang="en-US" sz="2520" dirty="0">
                <a:solidFill>
                  <a:srgbClr val="000000"/>
                </a:solidFill>
                <a:latin typeface="Garamond" charset="0"/>
              </a:endParaRPr>
            </a:p>
          </p:txBody>
        </p:sp>
        <p:sp>
          <p:nvSpPr>
            <p:cNvPr id="16" name="Text Box 72">
              <a:extLst>
                <a:ext uri="{FF2B5EF4-FFF2-40B4-BE49-F238E27FC236}">
                  <a16:creationId xmlns:a16="http://schemas.microsoft.com/office/drawing/2014/main" id="{B7B21358-1482-D146-A94A-4A8CCE2FF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22" y="1512404"/>
              <a:ext cx="1408706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payload length</a:t>
              </a:r>
            </a:p>
          </p:txBody>
        </p:sp>
        <p:sp>
          <p:nvSpPr>
            <p:cNvPr id="17" name="Text Box 73">
              <a:extLst>
                <a:ext uri="{FF2B5EF4-FFF2-40B4-BE49-F238E27FC236}">
                  <a16:creationId xmlns:a16="http://schemas.microsoft.com/office/drawing/2014/main" id="{0D8ADDB1-8AAF-9F48-9520-53B2B18D1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2697" y="1520342"/>
              <a:ext cx="1174559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next header</a:t>
              </a:r>
            </a:p>
          </p:txBody>
        </p:sp>
        <p:sp>
          <p:nvSpPr>
            <p:cNvPr id="18" name="Text Box 74">
              <a:extLst>
                <a:ext uri="{FF2B5EF4-FFF2-40B4-BE49-F238E27FC236}">
                  <a16:creationId xmlns:a16="http://schemas.microsoft.com/office/drawing/2014/main" id="{4713E8FE-F130-384E-8B72-8E269F852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409" y="1506054"/>
              <a:ext cx="901388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hop limit</a:t>
              </a:r>
            </a:p>
          </p:txBody>
        </p:sp>
        <p:sp>
          <p:nvSpPr>
            <p:cNvPr id="19" name="Text Box 75">
              <a:extLst>
                <a:ext uri="{FF2B5EF4-FFF2-40B4-BE49-F238E27FC236}">
                  <a16:creationId xmlns:a16="http://schemas.microsoft.com/office/drawing/2014/main" id="{2EE1E064-3705-8947-8056-82AD79ED7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109" y="1212367"/>
              <a:ext cx="972963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flow label</a:t>
              </a:r>
            </a:p>
          </p:txBody>
        </p:sp>
        <p:sp>
          <p:nvSpPr>
            <p:cNvPr id="20" name="Text Box 76">
              <a:extLst>
                <a:ext uri="{FF2B5EF4-FFF2-40B4-BE49-F238E27FC236}">
                  <a16:creationId xmlns:a16="http://schemas.microsoft.com/office/drawing/2014/main" id="{2803B56B-044D-ED48-AE0D-F8B727352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594" y="1216093"/>
              <a:ext cx="762477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priority</a:t>
              </a:r>
            </a:p>
          </p:txBody>
        </p:sp>
        <p:sp>
          <p:nvSpPr>
            <p:cNvPr id="21" name="Text Box 77">
              <a:extLst>
                <a:ext uri="{FF2B5EF4-FFF2-40B4-BE49-F238E27FC236}">
                  <a16:creationId xmlns:a16="http://schemas.microsoft.com/office/drawing/2014/main" id="{E0A43764-2E5E-5B4B-93F6-79C58908C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09" y="1215783"/>
              <a:ext cx="771366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version</a:t>
              </a:r>
            </a:p>
          </p:txBody>
        </p:sp>
        <p:sp>
          <p:nvSpPr>
            <p:cNvPr id="22" name="Line 79">
              <a:extLst>
                <a:ext uri="{FF2B5EF4-FFF2-40B4-BE49-F238E27FC236}">
                  <a16:creationId xmlns:a16="http://schemas.microsoft.com/office/drawing/2014/main" id="{A6A8130D-3C6F-4545-BA85-6C8B1F733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22" y="4293704"/>
              <a:ext cx="4816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3" name="Text Box 78">
              <a:extLst>
                <a:ext uri="{FF2B5EF4-FFF2-40B4-BE49-F238E27FC236}">
                  <a16:creationId xmlns:a16="http://schemas.microsoft.com/office/drawing/2014/main" id="{93DAEDFD-6C15-B049-AD10-A3D75A97E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2484" y="4103204"/>
              <a:ext cx="737874" cy="344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32 bits</a:t>
              </a:r>
            </a:p>
          </p:txBody>
        </p:sp>
        <p:sp>
          <p:nvSpPr>
            <p:cNvPr id="24" name="Line 67">
              <a:extLst>
                <a:ext uri="{FF2B5EF4-FFF2-40B4-BE49-F238E27FC236}">
                  <a16:creationId xmlns:a16="http://schemas.microsoft.com/office/drawing/2014/main" id="{C7F6BDC8-3563-654C-BBA6-3F95F66D2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17" y="2580585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5" name="Line 67">
              <a:extLst>
                <a:ext uri="{FF2B5EF4-FFF2-40B4-BE49-F238E27FC236}">
                  <a16:creationId xmlns:a16="http://schemas.microsoft.com/office/drawing/2014/main" id="{1CDD1C92-9014-C045-ACE2-BF88431C3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736" y="2732777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6" name="Line 67">
              <a:extLst>
                <a:ext uri="{FF2B5EF4-FFF2-40B4-BE49-F238E27FC236}">
                  <a16:creationId xmlns:a16="http://schemas.microsoft.com/office/drawing/2014/main" id="{79F303C1-5F0E-DB43-B4BE-7F0F7947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55" y="2892913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8D815AF2-FC4A-5940-BACD-7A07C7F9E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95" y="1978432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04C303BF-2B0F-2B46-B183-0E124C58B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114" y="2130631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9CB6BAAA-70FF-1F45-AB53-F638E22F2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36" y="2290766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30" name="Text Box 71">
              <a:extLst>
                <a:ext uri="{FF2B5EF4-FFF2-40B4-BE49-F238E27FC236}">
                  <a16:creationId xmlns:a16="http://schemas.microsoft.com/office/drawing/2014/main" id="{D4D870B7-329B-2F40-953D-B4AE18C3D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130" y="1864829"/>
              <a:ext cx="1515008" cy="520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20" b="1" dirty="0"/>
                <a:t>source</a:t>
              </a:r>
              <a:r>
                <a:rPr lang="en-US" altLang="en-US" sz="1620" dirty="0"/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20" dirty="0"/>
                <a:t>(128 bits)</a:t>
              </a:r>
            </a:p>
          </p:txBody>
        </p:sp>
        <p:sp>
          <p:nvSpPr>
            <p:cNvPr id="31" name="Text Box 70">
              <a:extLst>
                <a:ext uri="{FF2B5EF4-FFF2-40B4-BE49-F238E27FC236}">
                  <a16:creationId xmlns:a16="http://schemas.microsoft.com/office/drawing/2014/main" id="{CDF34000-DA0D-C440-934B-9E97BD0A3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173" y="2471254"/>
              <a:ext cx="1963818" cy="520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20" b="1" dirty="0"/>
                <a:t>destination</a:t>
              </a:r>
              <a:r>
                <a:rPr lang="en-US" altLang="en-US" sz="1620" dirty="0"/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20" dirty="0"/>
                <a:t>(128 bits)</a:t>
              </a:r>
            </a:p>
          </p:txBody>
        </p:sp>
      </p:grpSp>
      <p:graphicFrame>
        <p:nvGraphicFramePr>
          <p:cNvPr id="32" name="Object 1027">
            <a:extLst>
              <a:ext uri="{FF2B5EF4-FFF2-40B4-BE49-F238E27FC236}">
                <a16:creationId xmlns:a16="http://schemas.microsoft.com/office/drawing/2014/main" id="{E951E620-3954-544E-9B7B-7AD476461E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5386" y="3265294"/>
          <a:ext cx="5436467" cy="111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25002" imgH="1171873" progId="Excel.Sheet.8">
                  <p:embed/>
                </p:oleObj>
              </mc:Choice>
              <mc:Fallback>
                <p:oleObj name="Worksheet" r:id="rId3" imgW="5725002" imgH="1171873" progId="Excel.Sheet.8">
                  <p:embed/>
                  <p:pic>
                    <p:nvPicPr>
                      <p:cNvPr id="32" name="Object 1027">
                        <a:extLst>
                          <a:ext uri="{FF2B5EF4-FFF2-40B4-BE49-F238E27FC236}">
                            <a16:creationId xmlns:a16="http://schemas.microsoft.com/office/drawing/2014/main" id="{E951E620-3954-544E-9B7B-7AD476461E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386" y="3265294"/>
                        <a:ext cx="5436467" cy="1113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D1A7373C-BFE3-C446-B101-D573AE7B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91" y="1699421"/>
            <a:ext cx="3908095" cy="105188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7F94DE-E0AD-F948-8309-7E0E1A460C81}"/>
              </a:ext>
            </a:extLst>
          </p:cNvPr>
          <p:cNvCxnSpPr>
            <a:cxnSpLocks/>
          </p:cNvCxnSpPr>
          <p:nvPr/>
        </p:nvCxnSpPr>
        <p:spPr>
          <a:xfrm flipH="1">
            <a:off x="6171798" y="2427424"/>
            <a:ext cx="2750596" cy="8288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8BA6F8-ACF1-1546-9F1E-4984437C7561}"/>
              </a:ext>
            </a:extLst>
          </p:cNvPr>
          <p:cNvCxnSpPr>
            <a:cxnSpLocks/>
          </p:cNvCxnSpPr>
          <p:nvPr/>
        </p:nvCxnSpPr>
        <p:spPr>
          <a:xfrm>
            <a:off x="11079150" y="2418401"/>
            <a:ext cx="503252" cy="837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65C30A-7C56-6343-B3C5-CFFA8A560BA9}"/>
              </a:ext>
            </a:extLst>
          </p:cNvPr>
          <p:cNvSpPr txBox="1"/>
          <p:nvPr/>
        </p:nvSpPr>
        <p:spPr>
          <a:xfrm>
            <a:off x="949617" y="5200737"/>
            <a:ext cx="544033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many bytes for the IPv6 header?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much for the MAC header + footer?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much room do we get for payload?</a:t>
            </a:r>
          </a:p>
        </p:txBody>
      </p:sp>
    </p:spTree>
    <p:extLst>
      <p:ext uri="{BB962C8B-B14F-4D97-AF65-F5344CB8AC3E}">
        <p14:creationId xmlns:p14="http://schemas.microsoft.com/office/powerpoint/2010/main" val="3511256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4146-A799-E74F-B37F-6FAC6207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an IPv6 datagram in an 802.15.4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8528-C808-B446-B2A9-B9D9FDC8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F3F844-1410-5643-92A6-CFC538C88A4E}"/>
              </a:ext>
            </a:extLst>
          </p:cNvPr>
          <p:cNvGrpSpPr/>
          <p:nvPr/>
        </p:nvGrpSpPr>
        <p:grpSpPr>
          <a:xfrm>
            <a:off x="809907" y="1734703"/>
            <a:ext cx="5312221" cy="3262408"/>
            <a:chOff x="312109" y="1156804"/>
            <a:chExt cx="4876463" cy="32910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9F0AB7-00F4-4D47-A24D-AE3455D73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59" y="1156804"/>
              <a:ext cx="4748213" cy="28178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62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31D7F-5C90-3D4C-9A97-94EE8ABE0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47" y="1237767"/>
              <a:ext cx="4748212" cy="28178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en-US" sz="1620"/>
            </a:p>
          </p:txBody>
        </p:sp>
        <p:sp>
          <p:nvSpPr>
            <p:cNvPr id="7" name="Line 60">
              <a:extLst>
                <a:ext uri="{FF2B5EF4-FFF2-40B4-BE49-F238E27FC236}">
                  <a16:creationId xmlns:a16="http://schemas.microsoft.com/office/drawing/2014/main" id="{192A3413-212C-8E45-8164-3677BBADD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334" y="1547329"/>
              <a:ext cx="47275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8" name="Line 61">
              <a:extLst>
                <a:ext uri="{FF2B5EF4-FFF2-40B4-BE49-F238E27FC236}">
                  <a16:creationId xmlns:a16="http://schemas.microsoft.com/office/drawing/2014/main" id="{78CF8FA9-B551-BD41-98E8-A938C7293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8209" y="124729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9" name="Line 63">
              <a:extLst>
                <a:ext uri="{FF2B5EF4-FFF2-40B4-BE49-F238E27FC236}">
                  <a16:creationId xmlns:a16="http://schemas.microsoft.com/office/drawing/2014/main" id="{206B1B2A-AADF-974E-9B70-FEABA96F8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184" y="124411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0" name="Line 64">
              <a:extLst>
                <a:ext uri="{FF2B5EF4-FFF2-40B4-BE49-F238E27FC236}">
                  <a16:creationId xmlns:a16="http://schemas.microsoft.com/office/drawing/2014/main" id="{BA693734-BB3D-564F-A072-D1F6FFD00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4284" y="1542567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1" name="Line 65">
              <a:extLst>
                <a:ext uri="{FF2B5EF4-FFF2-40B4-BE49-F238E27FC236}">
                  <a16:creationId xmlns:a16="http://schemas.microsoft.com/office/drawing/2014/main" id="{178C14A7-62A7-224B-96E2-1BA53F47A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459" y="1545742"/>
              <a:ext cx="0" cy="2936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2" name="Line 66">
              <a:extLst>
                <a:ext uri="{FF2B5EF4-FFF2-40B4-BE49-F238E27FC236}">
                  <a16:creationId xmlns:a16="http://schemas.microsoft.com/office/drawing/2014/main" id="{797893F2-7CF5-6547-8996-ED1F5E5996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634" y="3068154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3" name="Line 67">
              <a:extLst>
                <a:ext uri="{FF2B5EF4-FFF2-40B4-BE49-F238E27FC236}">
                  <a16:creationId xmlns:a16="http://schemas.microsoft.com/office/drawing/2014/main" id="{18444126-9397-6641-AFD7-DEAF562AA9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097" y="2428392"/>
              <a:ext cx="4760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4" name="Line 68">
              <a:extLst>
                <a:ext uri="{FF2B5EF4-FFF2-40B4-BE49-F238E27FC236}">
                  <a16:creationId xmlns:a16="http://schemas.microsoft.com/office/drawing/2014/main" id="{6E515EA3-2473-9942-977E-3611D45D1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809" y="1845779"/>
              <a:ext cx="476091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15" name="Text Box 69">
              <a:extLst>
                <a:ext uri="{FF2B5EF4-FFF2-40B4-BE49-F238E27FC236}">
                  <a16:creationId xmlns:a16="http://schemas.microsoft.com/office/drawing/2014/main" id="{A76CFACF-C0DC-024E-9D6F-3C55FC1D4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7965" y="3068779"/>
              <a:ext cx="2567881" cy="847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620" b="1" dirty="0"/>
                <a:t>data</a:t>
              </a:r>
            </a:p>
            <a:p>
              <a:pPr algn="ctr"/>
              <a:r>
                <a:rPr lang="en-US" sz="1620" dirty="0">
                  <a:solidFill>
                    <a:srgbClr val="000000"/>
                  </a:solidFill>
                  <a:latin typeface="Garamond" charset="0"/>
                </a:rPr>
                <a:t>(variable length, typically a TCP  or UDP segment)</a:t>
              </a:r>
              <a:endParaRPr lang="en-US" sz="2520" dirty="0">
                <a:solidFill>
                  <a:srgbClr val="000000"/>
                </a:solidFill>
                <a:latin typeface="Garamond" charset="0"/>
              </a:endParaRPr>
            </a:p>
          </p:txBody>
        </p:sp>
        <p:sp>
          <p:nvSpPr>
            <p:cNvPr id="16" name="Text Box 72">
              <a:extLst>
                <a:ext uri="{FF2B5EF4-FFF2-40B4-BE49-F238E27FC236}">
                  <a16:creationId xmlns:a16="http://schemas.microsoft.com/office/drawing/2014/main" id="{B7B21358-1482-D146-A94A-4A8CCE2FF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522" y="1512404"/>
              <a:ext cx="1408706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payload length</a:t>
              </a:r>
            </a:p>
          </p:txBody>
        </p:sp>
        <p:sp>
          <p:nvSpPr>
            <p:cNvPr id="17" name="Text Box 73">
              <a:extLst>
                <a:ext uri="{FF2B5EF4-FFF2-40B4-BE49-F238E27FC236}">
                  <a16:creationId xmlns:a16="http://schemas.microsoft.com/office/drawing/2014/main" id="{0D8ADDB1-8AAF-9F48-9520-53B2B18D1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2697" y="1520342"/>
              <a:ext cx="1174559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next header</a:t>
              </a:r>
            </a:p>
          </p:txBody>
        </p:sp>
        <p:sp>
          <p:nvSpPr>
            <p:cNvPr id="18" name="Text Box 74">
              <a:extLst>
                <a:ext uri="{FF2B5EF4-FFF2-40B4-BE49-F238E27FC236}">
                  <a16:creationId xmlns:a16="http://schemas.microsoft.com/office/drawing/2014/main" id="{4713E8FE-F130-384E-8B72-8E269F8529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409" y="1506054"/>
              <a:ext cx="901388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hop limit</a:t>
              </a:r>
            </a:p>
          </p:txBody>
        </p:sp>
        <p:sp>
          <p:nvSpPr>
            <p:cNvPr id="19" name="Text Box 75">
              <a:extLst>
                <a:ext uri="{FF2B5EF4-FFF2-40B4-BE49-F238E27FC236}">
                  <a16:creationId xmlns:a16="http://schemas.microsoft.com/office/drawing/2014/main" id="{2EE1E064-3705-8947-8056-82AD79ED7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109" y="1212367"/>
              <a:ext cx="972963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flow label</a:t>
              </a:r>
            </a:p>
          </p:txBody>
        </p:sp>
        <p:sp>
          <p:nvSpPr>
            <p:cNvPr id="20" name="Text Box 76">
              <a:extLst>
                <a:ext uri="{FF2B5EF4-FFF2-40B4-BE49-F238E27FC236}">
                  <a16:creationId xmlns:a16="http://schemas.microsoft.com/office/drawing/2014/main" id="{2803B56B-044D-ED48-AE0D-F8B727352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594" y="1216093"/>
              <a:ext cx="762477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priority</a:t>
              </a:r>
            </a:p>
          </p:txBody>
        </p:sp>
        <p:sp>
          <p:nvSpPr>
            <p:cNvPr id="21" name="Text Box 77">
              <a:extLst>
                <a:ext uri="{FF2B5EF4-FFF2-40B4-BE49-F238E27FC236}">
                  <a16:creationId xmlns:a16="http://schemas.microsoft.com/office/drawing/2014/main" id="{E0A43764-2E5E-5B4B-93F6-79C58908C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109" y="1215783"/>
              <a:ext cx="771366" cy="344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 dirty="0"/>
                <a:t>version</a:t>
              </a:r>
            </a:p>
          </p:txBody>
        </p:sp>
        <p:sp>
          <p:nvSpPr>
            <p:cNvPr id="22" name="Line 79">
              <a:extLst>
                <a:ext uri="{FF2B5EF4-FFF2-40B4-BE49-F238E27FC236}">
                  <a16:creationId xmlns:a16="http://schemas.microsoft.com/office/drawing/2014/main" id="{A6A8130D-3C6F-4545-BA85-6C8B1F733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522" y="4293704"/>
              <a:ext cx="4816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3" name="Text Box 78">
              <a:extLst>
                <a:ext uri="{FF2B5EF4-FFF2-40B4-BE49-F238E27FC236}">
                  <a16:creationId xmlns:a16="http://schemas.microsoft.com/office/drawing/2014/main" id="{93DAEDFD-6C15-B049-AD10-A3D75A97E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2484" y="4103204"/>
              <a:ext cx="737874" cy="344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620"/>
                <a:t>32 bits</a:t>
              </a:r>
            </a:p>
          </p:txBody>
        </p:sp>
        <p:sp>
          <p:nvSpPr>
            <p:cNvPr id="24" name="Line 67">
              <a:extLst>
                <a:ext uri="{FF2B5EF4-FFF2-40B4-BE49-F238E27FC236}">
                  <a16:creationId xmlns:a16="http://schemas.microsoft.com/office/drawing/2014/main" id="{C7F6BDC8-3563-654C-BBA6-3F95F66D2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17" y="2580585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5" name="Line 67">
              <a:extLst>
                <a:ext uri="{FF2B5EF4-FFF2-40B4-BE49-F238E27FC236}">
                  <a16:creationId xmlns:a16="http://schemas.microsoft.com/office/drawing/2014/main" id="{1CDD1C92-9014-C045-ACE2-BF88431C3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736" y="2732777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6" name="Line 67">
              <a:extLst>
                <a:ext uri="{FF2B5EF4-FFF2-40B4-BE49-F238E27FC236}">
                  <a16:creationId xmlns:a16="http://schemas.microsoft.com/office/drawing/2014/main" id="{79F303C1-5F0E-DB43-B4BE-7F0F79479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055" y="2892913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7" name="Line 67">
              <a:extLst>
                <a:ext uri="{FF2B5EF4-FFF2-40B4-BE49-F238E27FC236}">
                  <a16:creationId xmlns:a16="http://schemas.microsoft.com/office/drawing/2014/main" id="{8D815AF2-FC4A-5940-BACD-7A07C7F9E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795" y="1978432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8" name="Line 67">
              <a:extLst>
                <a:ext uri="{FF2B5EF4-FFF2-40B4-BE49-F238E27FC236}">
                  <a16:creationId xmlns:a16="http://schemas.microsoft.com/office/drawing/2014/main" id="{04C303BF-2B0F-2B46-B183-0E124C58B3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114" y="2130631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29" name="Line 67">
              <a:extLst>
                <a:ext uri="{FF2B5EF4-FFF2-40B4-BE49-F238E27FC236}">
                  <a16:creationId xmlns:a16="http://schemas.microsoft.com/office/drawing/2014/main" id="{9CB6BAAA-70FF-1F45-AB53-F638E22F24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436" y="2290766"/>
              <a:ext cx="4760912" cy="0"/>
            </a:xfrm>
            <a:prstGeom prst="line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60"/>
            </a:p>
          </p:txBody>
        </p:sp>
        <p:sp>
          <p:nvSpPr>
            <p:cNvPr id="30" name="Text Box 71">
              <a:extLst>
                <a:ext uri="{FF2B5EF4-FFF2-40B4-BE49-F238E27FC236}">
                  <a16:creationId xmlns:a16="http://schemas.microsoft.com/office/drawing/2014/main" id="{D4D870B7-329B-2F40-953D-B4AE18C3D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3130" y="1864829"/>
              <a:ext cx="1515008" cy="520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20" b="1" dirty="0"/>
                <a:t>source</a:t>
              </a:r>
              <a:r>
                <a:rPr lang="en-US" altLang="en-US" sz="1620" dirty="0"/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20" dirty="0"/>
                <a:t>(128 bits)</a:t>
              </a:r>
            </a:p>
          </p:txBody>
        </p:sp>
        <p:sp>
          <p:nvSpPr>
            <p:cNvPr id="31" name="Text Box 70">
              <a:extLst>
                <a:ext uri="{FF2B5EF4-FFF2-40B4-BE49-F238E27FC236}">
                  <a16:creationId xmlns:a16="http://schemas.microsoft.com/office/drawing/2014/main" id="{CDF34000-DA0D-C440-934B-9E97BD0A3C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3173" y="2471254"/>
              <a:ext cx="1963818" cy="520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20" b="1" dirty="0"/>
                <a:t>destination</a:t>
              </a:r>
              <a:r>
                <a:rPr lang="en-US" altLang="en-US" sz="1620" dirty="0"/>
                <a:t> address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20" dirty="0"/>
                <a:t>(128 bits)</a:t>
              </a:r>
            </a:p>
          </p:txBody>
        </p:sp>
      </p:grpSp>
      <p:graphicFrame>
        <p:nvGraphicFramePr>
          <p:cNvPr id="32" name="Object 1027">
            <a:extLst>
              <a:ext uri="{FF2B5EF4-FFF2-40B4-BE49-F238E27FC236}">
                <a16:creationId xmlns:a16="http://schemas.microsoft.com/office/drawing/2014/main" id="{E951E620-3954-544E-9B7B-7AD476461E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5386" y="3265294"/>
          <a:ext cx="5436467" cy="111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25002" imgH="1171873" progId="Excel.Sheet.8">
                  <p:embed/>
                </p:oleObj>
              </mc:Choice>
              <mc:Fallback>
                <p:oleObj name="Worksheet" r:id="rId3" imgW="5725002" imgH="1171873" progId="Excel.Sheet.8">
                  <p:embed/>
                  <p:pic>
                    <p:nvPicPr>
                      <p:cNvPr id="32" name="Object 1027">
                        <a:extLst>
                          <a:ext uri="{FF2B5EF4-FFF2-40B4-BE49-F238E27FC236}">
                            <a16:creationId xmlns:a16="http://schemas.microsoft.com/office/drawing/2014/main" id="{E951E620-3954-544E-9B7B-7AD476461E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5386" y="3265294"/>
                        <a:ext cx="5436467" cy="1113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D1A7373C-BFE3-C446-B101-D573AE7B1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991" y="1699421"/>
            <a:ext cx="3908095" cy="105188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7F94DE-E0AD-F948-8309-7E0E1A460C81}"/>
              </a:ext>
            </a:extLst>
          </p:cNvPr>
          <p:cNvCxnSpPr>
            <a:cxnSpLocks/>
          </p:cNvCxnSpPr>
          <p:nvPr/>
        </p:nvCxnSpPr>
        <p:spPr>
          <a:xfrm flipH="1">
            <a:off x="6171798" y="2427424"/>
            <a:ext cx="2750596" cy="8288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48BA6F8-ACF1-1546-9F1E-4984437C7561}"/>
              </a:ext>
            </a:extLst>
          </p:cNvPr>
          <p:cNvCxnSpPr>
            <a:cxnSpLocks/>
          </p:cNvCxnSpPr>
          <p:nvPr/>
        </p:nvCxnSpPr>
        <p:spPr>
          <a:xfrm>
            <a:off x="11079150" y="2418401"/>
            <a:ext cx="503252" cy="837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D65C30A-7C56-6343-B3C5-CFFA8A560BA9}"/>
              </a:ext>
            </a:extLst>
          </p:cNvPr>
          <p:cNvSpPr txBox="1"/>
          <p:nvPr/>
        </p:nvSpPr>
        <p:spPr>
          <a:xfrm>
            <a:off x="949617" y="5200737"/>
            <a:ext cx="1064223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many bytes for the IPv6 header?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much for the MAC header + footer?</a:t>
            </a:r>
          </a:p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160" dirty="0"/>
              <a:t>How much room do we get for payload?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6B71EA-C2EE-DF22-6FBD-5F2DFC704D10}"/>
              </a:ext>
            </a:extLst>
          </p:cNvPr>
          <p:cNvSpPr txBox="1"/>
          <p:nvPr/>
        </p:nvSpPr>
        <p:spPr>
          <a:xfrm>
            <a:off x="6452315" y="5200737"/>
            <a:ext cx="513953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- 8+16+16 = 40 bytes</a:t>
            </a:r>
          </a:p>
          <a:p>
            <a:r>
              <a:rPr lang="en-US" sz="2160" dirty="0"/>
              <a:t>- 5 to 25 bytes depending on options</a:t>
            </a:r>
          </a:p>
          <a:p>
            <a:r>
              <a:rPr lang="en-US" sz="2160" dirty="0"/>
              <a:t>- 127-40-N = 82 to 62 bytes</a:t>
            </a:r>
          </a:p>
        </p:txBody>
      </p:sp>
    </p:spTree>
    <p:extLst>
      <p:ext uri="{BB962C8B-B14F-4D97-AF65-F5344CB8AC3E}">
        <p14:creationId xmlns:p14="http://schemas.microsoft.com/office/powerpoint/2010/main" val="14632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802.15.4 packet structure</a:t>
            </a:r>
          </a:p>
          <a:p>
            <a:endParaRPr lang="en-US" dirty="0"/>
          </a:p>
          <a:p>
            <a:r>
              <a:rPr lang="en-US" dirty="0"/>
              <a:t>Describe goals and capabilities of Thread networks</a:t>
            </a:r>
          </a:p>
          <a:p>
            <a:endParaRPr lang="en-US" dirty="0"/>
          </a:p>
          <a:p>
            <a:r>
              <a:rPr lang="en-US" dirty="0"/>
              <a:t>Understand addressing in Thread networks</a:t>
            </a:r>
          </a:p>
          <a:p>
            <a:endParaRPr lang="en-US" dirty="0"/>
          </a:p>
          <a:p>
            <a:r>
              <a:rPr lang="en-US" dirty="0"/>
              <a:t>Describe runtime behaviors like network joining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D83B-DCD0-C543-B5CD-B8BEEE89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tricky to use directly with 802.15.4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EC9ED-97DC-1A20-5943-3E7F1A32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1151073"/>
            <a:ext cx="10715060" cy="4784908"/>
          </a:xfrm>
        </p:spPr>
        <p:txBody>
          <a:bodyPr/>
          <a:lstStyle/>
          <a:p>
            <a:r>
              <a:rPr lang="en-US" sz="2520" dirty="0"/>
              <a:t>Header overhead very high</a:t>
            </a:r>
          </a:p>
          <a:p>
            <a:pPr lvl="1"/>
            <a:r>
              <a:rPr lang="en-US" sz="2160" dirty="0"/>
              <a:t>around half of bytes in PSDU, even more when security enabled</a:t>
            </a:r>
          </a:p>
          <a:p>
            <a:r>
              <a:rPr lang="en-US" sz="2520" dirty="0"/>
              <a:t>IP packets may be large, compared to 802.15.4 max frame size</a:t>
            </a:r>
          </a:p>
          <a:p>
            <a:pPr lvl="1"/>
            <a:r>
              <a:rPr lang="en-US" sz="2160" dirty="0"/>
              <a:t>IPv6 requires all links support 1280 byte packets  [RFC 2460]</a:t>
            </a:r>
          </a:p>
          <a:p>
            <a:pPr lvl="1"/>
            <a:endParaRPr lang="en-US" sz="2160" dirty="0"/>
          </a:p>
          <a:p>
            <a:pPr lvl="1"/>
            <a:endParaRPr lang="en-US" sz="2160" dirty="0"/>
          </a:p>
          <a:p>
            <a:r>
              <a:rPr lang="en-US" sz="2920" dirty="0"/>
              <a:t>Need some way to compress and fragment!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08782-9969-7747-AD59-F6203022B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AE4684-EC4A-0047-BC79-AB3E1503499F}"/>
              </a:ext>
            </a:extLst>
          </p:cNvPr>
          <p:cNvSpPr txBox="1">
            <a:spLocks/>
          </p:cNvSpPr>
          <p:nvPr/>
        </p:nvSpPr>
        <p:spPr>
          <a:xfrm>
            <a:off x="1363980" y="1847281"/>
            <a:ext cx="9464040" cy="39162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20" dirty="0"/>
          </a:p>
        </p:txBody>
      </p:sp>
    </p:spTree>
    <p:extLst>
      <p:ext uri="{BB962C8B-B14F-4D97-AF65-F5344CB8AC3E}">
        <p14:creationId xmlns:p14="http://schemas.microsoft.com/office/powerpoint/2010/main" val="462260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DA18-5481-4C23-AF74-501A0771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47FB5-F39B-494F-AF0E-02B57814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 for running IPv6 over 802.15.4 links</a:t>
            </a:r>
          </a:p>
          <a:p>
            <a:pPr lvl="1"/>
            <a:r>
              <a:rPr lang="en-US" dirty="0"/>
              <a:t>IPv</a:t>
            </a:r>
            <a:r>
              <a:rPr lang="en-US" b="1" dirty="0"/>
              <a:t>6</a:t>
            </a:r>
            <a:r>
              <a:rPr lang="en-US" dirty="0"/>
              <a:t> over </a:t>
            </a:r>
            <a:r>
              <a:rPr lang="en-US" b="1" dirty="0"/>
              <a:t>Lo</a:t>
            </a:r>
            <a:r>
              <a:rPr lang="en-US" dirty="0"/>
              <a:t>w-Power </a:t>
            </a:r>
            <a:r>
              <a:rPr lang="en-US" b="1" dirty="0"/>
              <a:t>W</a:t>
            </a:r>
            <a:r>
              <a:rPr lang="en-US" dirty="0"/>
              <a:t>ireless </a:t>
            </a:r>
            <a:r>
              <a:rPr lang="en-US" b="1" dirty="0"/>
              <a:t>P</a:t>
            </a:r>
            <a:r>
              <a:rPr lang="en-US" dirty="0"/>
              <a:t>ersonal </a:t>
            </a:r>
            <a:r>
              <a:rPr lang="en-US" b="1" dirty="0"/>
              <a:t>A</a:t>
            </a:r>
            <a:r>
              <a:rPr lang="en-US" dirty="0"/>
              <a:t>rea </a:t>
            </a:r>
            <a:r>
              <a:rPr lang="en-US" b="1" dirty="0"/>
              <a:t>N</a:t>
            </a:r>
            <a:r>
              <a:rPr lang="en-US" dirty="0"/>
              <a:t>etworks</a:t>
            </a:r>
          </a:p>
          <a:p>
            <a:pPr lvl="1"/>
            <a:r>
              <a:rPr lang="en-US" dirty="0"/>
              <a:t>IETF Standard (</a:t>
            </a:r>
            <a:r>
              <a:rPr lang="en-US" dirty="0">
                <a:hlinkClick r:id="rId2"/>
              </a:rPr>
              <a:t>RFC4944</a:t>
            </a:r>
            <a:r>
              <a:rPr lang="en-US" dirty="0"/>
              <a:t> + updates in </a:t>
            </a:r>
            <a:r>
              <a:rPr lang="en-US" dirty="0">
                <a:hlinkClick r:id="rId3"/>
              </a:rPr>
              <a:t>RFC6282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Directly out of the research world (Jonathan Hui + David Culler)</a:t>
            </a:r>
          </a:p>
          <a:p>
            <a:pPr lvl="1"/>
            <a:r>
              <a:rPr lang="en-US" dirty="0"/>
              <a:t>Research Paper: </a:t>
            </a:r>
            <a:r>
              <a:rPr lang="en-US" dirty="0">
                <a:hlinkClick r:id="rId4"/>
              </a:rPr>
              <a:t>IP is Dead, Long Live IP for Wireless Sensor Networks</a:t>
            </a:r>
            <a:endParaRPr lang="en-US" dirty="0"/>
          </a:p>
          <a:p>
            <a:pPr lvl="1"/>
            <a:r>
              <a:rPr lang="en-US" dirty="0"/>
              <a:t>Thesis of work: sensor networks can and should use IPv6</a:t>
            </a:r>
          </a:p>
          <a:p>
            <a:pPr lvl="1"/>
            <a:endParaRPr lang="en-US" dirty="0"/>
          </a:p>
          <a:p>
            <a:r>
              <a:rPr lang="en-US" dirty="0"/>
              <a:t>Important goals</a:t>
            </a:r>
          </a:p>
          <a:p>
            <a:pPr lvl="1"/>
            <a:r>
              <a:rPr lang="en-US" dirty="0"/>
              <a:t>Compress IPv6 headers</a:t>
            </a:r>
          </a:p>
          <a:p>
            <a:pPr lvl="1"/>
            <a:r>
              <a:rPr lang="en-US" dirty="0"/>
              <a:t>Handle fragmentation of packets</a:t>
            </a:r>
          </a:p>
          <a:p>
            <a:pPr lvl="1"/>
            <a:r>
              <a:rPr lang="en-US" dirty="0"/>
              <a:t>Enable sending packets through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9275-8325-46BF-86A4-E2E6EAB4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2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C0C9-2B36-4E69-8222-D9F4BCA09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header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6243B-8C36-4EA4-87F6-A0BE402F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40 bytes of IPv6 header are a lot for a 127-byte payload</a:t>
            </a:r>
          </a:p>
          <a:p>
            <a:r>
              <a:rPr lang="en-US" dirty="0"/>
              <a:t>Most important goals</a:t>
            </a:r>
          </a:p>
          <a:p>
            <a:pPr lvl="1"/>
            <a:r>
              <a:rPr lang="en-US" dirty="0"/>
              <a:t>Communication with devices </a:t>
            </a:r>
            <a:r>
              <a:rPr lang="en-US" b="1" dirty="0"/>
              <a:t>inside</a:t>
            </a:r>
            <a:r>
              <a:rPr lang="en-US" dirty="0"/>
              <a:t> the 15.4 network should be low-overhead</a:t>
            </a:r>
          </a:p>
          <a:p>
            <a:pPr lvl="1"/>
            <a:r>
              <a:rPr lang="en-US" dirty="0"/>
              <a:t>Communication </a:t>
            </a:r>
            <a:r>
              <a:rPr lang="en-US" b="1" dirty="0"/>
              <a:t>outside</a:t>
            </a:r>
            <a:r>
              <a:rPr lang="en-US" dirty="0"/>
              <a:t> of the 15.4 network must be possible</a:t>
            </a:r>
          </a:p>
          <a:p>
            <a:pPr lvl="2"/>
            <a:r>
              <a:rPr lang="en-US" dirty="0"/>
              <a:t>Still minimize overhead where possible, but might be larger</a:t>
            </a:r>
          </a:p>
          <a:p>
            <a:pPr lvl="1"/>
            <a:endParaRPr lang="en-US" dirty="0"/>
          </a:p>
          <a:p>
            <a:r>
              <a:rPr lang="en-US" dirty="0"/>
              <a:t>Assume a bunch of common parameters to save space</a:t>
            </a:r>
          </a:p>
          <a:p>
            <a:pPr lvl="1"/>
            <a:r>
              <a:rPr lang="en-US" dirty="0"/>
              <a:t>A bunch of options are set to default values</a:t>
            </a:r>
          </a:p>
          <a:p>
            <a:pPr lvl="1"/>
            <a:r>
              <a:rPr lang="en-US" dirty="0"/>
              <a:t>Payload length can be re-determined from packet length</a:t>
            </a:r>
          </a:p>
          <a:p>
            <a:pPr lvl="1"/>
            <a:r>
              <a:rPr lang="en-US" dirty="0"/>
              <a:t>Source/Destination addresses can often be reassembled from link layer data</a:t>
            </a:r>
          </a:p>
          <a:p>
            <a:pPr lvl="2"/>
            <a:r>
              <a:rPr lang="en-US" dirty="0"/>
              <a:t>Plus information about network address assignment known by routers</a:t>
            </a:r>
          </a:p>
          <a:p>
            <a:pPr lvl="1"/>
            <a:endParaRPr lang="en-US" dirty="0"/>
          </a:p>
          <a:p>
            <a:r>
              <a:rPr lang="en-US" dirty="0"/>
              <a:t>Border router “inflates” the packet before sending externally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BC233-AB2E-45FA-97B8-C059BFB7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D8C3-D8B1-4481-BEAF-4F4CB4A3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3FC5-6F0A-494C-9DEC-9BD73897A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603066"/>
            <a:ext cx="10972800" cy="10263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 of HC1 header compression</a:t>
            </a:r>
          </a:p>
          <a:p>
            <a:pPr lvl="1"/>
            <a:r>
              <a:rPr lang="en-US" dirty="0"/>
              <a:t>Note: Thread actually uses IPHC from rfc6282 (not HC1), but similar idea</a:t>
            </a:r>
          </a:p>
          <a:p>
            <a:pPr lvl="1"/>
            <a:r>
              <a:rPr lang="en-US" dirty="0"/>
              <a:t>Good overview: </a:t>
            </a:r>
            <a:r>
              <a:rPr lang="en-US" dirty="0">
                <a:hlinkClick r:id="rId2"/>
              </a:rPr>
              <a:t>https://www.youtube.com/watch?v=wRdrCsgJekM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4E25A-77E1-4FCD-875C-BFE6509D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297CA-228D-44C0-928A-9D3EDBB1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914399"/>
            <a:ext cx="7787955" cy="4688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35EA8-1B98-1745-AFD4-00B58334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791" y="136525"/>
            <a:ext cx="3522026" cy="23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7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647A-9EC2-4B6D-9D0D-1094C32FE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fragmentation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65228-10A0-4E1D-A781-302C119E2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first packet of the fragments will hold the IPv6 header</a:t>
            </a:r>
          </a:p>
          <a:p>
            <a:pPr lvl="1"/>
            <a:r>
              <a:rPr lang="en-US" dirty="0"/>
              <a:t>Tag, offset, and size are used to reconstruct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B777C-646A-451D-A64A-4340DCB7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96A03-1DF4-40AD-B5B8-5DE6A317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72" y="2542993"/>
            <a:ext cx="5267742" cy="3248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470CC-420D-4535-AE90-2DAA5F47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914" y="2133100"/>
            <a:ext cx="611590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08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D19F-4055-401E-9BAE-5A314ADA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mesh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D99E-8FA5-4384-A1CE-25B3F9A7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header with originator and final addresses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800" dirty="0"/>
              <a:t> </a:t>
            </a:r>
            <a:endParaRPr lang="en-US" dirty="0"/>
          </a:p>
          <a:p>
            <a:r>
              <a:rPr lang="en-US" dirty="0"/>
              <a:t>Which of these headers are used depends on the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74C07-2171-44B6-BB99-CE306798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EC9B4-0A3D-4F85-BFEC-6A13D4C9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876" y="1592165"/>
            <a:ext cx="6894236" cy="1647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70BA-C215-4F66-8715-BA9B9EF36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4159185"/>
            <a:ext cx="7754018" cy="21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5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B950-8DD7-4CE3-A28E-B8C94993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IPv6 over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05F3-BA47-4039-B156-EBA90675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RFC7668</a:t>
            </a:r>
            <a:r>
              <a:rPr lang="en-US" dirty="0"/>
              <a:t> defines 6LoWPAN techniques for BLE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EA599-428D-481F-A32A-F4A8A3B2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5F022-83AC-4080-A78D-68B9B3D4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97" y="2860040"/>
            <a:ext cx="6297194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19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0A1C-039B-4D5C-9B2D-948A54C2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to IPv6: multiple address spaces per Thread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5704-6153-4FC6-96BA-F4BEFB7A5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device gets an IPv6 address for each way to contact it</a:t>
            </a:r>
          </a:p>
          <a:p>
            <a:pPr lvl="1"/>
            <a:r>
              <a:rPr lang="en-US" dirty="0"/>
              <a:t>Global IP address</a:t>
            </a:r>
          </a:p>
          <a:p>
            <a:pPr lvl="1"/>
            <a:r>
              <a:rPr lang="en-US" dirty="0"/>
              <a:t>Mesh-local IP address</a:t>
            </a:r>
          </a:p>
          <a:p>
            <a:pPr lvl="1"/>
            <a:r>
              <a:rPr lang="en-US" dirty="0"/>
              <a:t>Link-local IP address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Topology-based IP address</a:t>
            </a:r>
          </a:p>
          <a:p>
            <a:pPr lvl="2"/>
            <a:r>
              <a:rPr lang="en-US" dirty="0"/>
              <a:t>Send to parent</a:t>
            </a:r>
          </a:p>
          <a:p>
            <a:pPr lvl="2"/>
            <a:r>
              <a:rPr lang="en-US" dirty="0"/>
              <a:t>Send to child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Role-based IP address(es)</a:t>
            </a:r>
          </a:p>
          <a:p>
            <a:pPr lvl="2"/>
            <a:r>
              <a:rPr lang="en-US" dirty="0"/>
              <a:t>Send to all Routers</a:t>
            </a:r>
          </a:p>
          <a:p>
            <a:pPr lvl="2"/>
            <a:r>
              <a:rPr lang="en-US" dirty="0"/>
              <a:t>Send to Border Router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6CA07-3E57-4AA2-A9AC-E6396AEC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OT Scopes">
            <a:extLst>
              <a:ext uri="{FF2B5EF4-FFF2-40B4-BE49-F238E27FC236}">
                <a16:creationId xmlns:a16="http://schemas.microsoft.com/office/drawing/2014/main" id="{C1FB2A31-E128-444B-9055-B51E235F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207828"/>
            <a:ext cx="4105275" cy="40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10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F035-23BF-4397-83EB-AC6E35FD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2F95-C544-4CE7-8895-B359A1DF1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Link-Local Addresses</a:t>
            </a:r>
          </a:p>
          <a:p>
            <a:pPr lvl="1"/>
            <a:r>
              <a:rPr lang="en-US" dirty="0"/>
              <a:t>FE80::/16</a:t>
            </a:r>
          </a:p>
          <a:p>
            <a:pPr lvl="1"/>
            <a:r>
              <a:rPr lang="en-US" dirty="0"/>
              <a:t>Bottommost 64-bits are EUI-64 (MAC address with 0xFFFE in the middle)</a:t>
            </a:r>
          </a:p>
          <a:p>
            <a:pPr lvl="1"/>
            <a:r>
              <a:rPr lang="en-US" dirty="0"/>
              <a:t>Permanent for a given device (no matter the network)</a:t>
            </a:r>
          </a:p>
          <a:p>
            <a:pPr lvl="1"/>
            <a:r>
              <a:rPr lang="en-US" dirty="0"/>
              <a:t>Used for low-layer interactions with neighbors (discovery, routing info)</a:t>
            </a:r>
          </a:p>
          <a:p>
            <a:pPr lvl="1"/>
            <a:endParaRPr lang="en-US" dirty="0"/>
          </a:p>
          <a:p>
            <a:r>
              <a:rPr lang="en-US" dirty="0"/>
              <a:t>Mesh-Local Addresses</a:t>
            </a:r>
          </a:p>
          <a:p>
            <a:pPr lvl="1"/>
            <a:r>
              <a:rPr lang="en-US" dirty="0"/>
              <a:t>FD00::/8 (FD00:: and FC00:: are for local networks in IPv6)</a:t>
            </a:r>
          </a:p>
          <a:p>
            <a:pPr lvl="1"/>
            <a:r>
              <a:rPr lang="en-US" dirty="0"/>
              <a:t>Remaining bits are randomly chosen as part of joining the network</a:t>
            </a:r>
          </a:p>
          <a:p>
            <a:pPr lvl="1"/>
            <a:r>
              <a:rPr lang="en-US" dirty="0"/>
              <a:t>Permanent while connection is maintained to a network</a:t>
            </a:r>
          </a:p>
          <a:p>
            <a:pPr lvl="1"/>
            <a:r>
              <a:rPr lang="en-US" dirty="0"/>
              <a:t>Used for application-layer interactions</a:t>
            </a:r>
          </a:p>
          <a:p>
            <a:pPr lvl="1"/>
            <a:endParaRPr lang="en-US" dirty="0"/>
          </a:p>
          <a:p>
            <a:r>
              <a:rPr lang="en-US" dirty="0"/>
              <a:t>Global Addresses</a:t>
            </a:r>
          </a:p>
          <a:p>
            <a:pPr lvl="1"/>
            <a:r>
              <a:rPr lang="en-US" dirty="0"/>
              <a:t>2000::/3	(2000:: are for global, unicast IP addresses in IPv6)</a:t>
            </a:r>
          </a:p>
          <a:p>
            <a:pPr lvl="1"/>
            <a:r>
              <a:rPr lang="en-US" dirty="0"/>
              <a:t>Public address for communicating with broader internet through Border Router</a:t>
            </a:r>
          </a:p>
          <a:p>
            <a:pPr lvl="1"/>
            <a:r>
              <a:rPr lang="en-US" dirty="0"/>
              <a:t>Various methods for allocation (SLAAC, DHCP, Manual)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0617B-DFD1-4734-A8B0-9C563D7E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5B70-3C3C-4127-83DF-7C426FD6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Topology-based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CE43-C926-41A3-A2B0-04EFAEF35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95289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FD00::00FF:FE00:RLOC16</a:t>
            </a:r>
          </a:p>
          <a:p>
            <a:pPr lvl="1"/>
            <a:r>
              <a:rPr lang="en-US" dirty="0"/>
              <a:t>Same top bits as mesh-local</a:t>
            </a:r>
          </a:p>
          <a:p>
            <a:pPr lvl="1"/>
            <a:endParaRPr lang="en-US" dirty="0"/>
          </a:p>
          <a:p>
            <a:r>
              <a:rPr lang="en-US" dirty="0"/>
              <a:t>Routing Locator (RLOC)</a:t>
            </a:r>
          </a:p>
          <a:p>
            <a:pPr lvl="1"/>
            <a:r>
              <a:rPr lang="en-US" dirty="0"/>
              <a:t>Router ID concatenated</a:t>
            </a:r>
            <a:br>
              <a:rPr lang="en-US" dirty="0"/>
            </a:br>
            <a:r>
              <a:rPr lang="en-US" dirty="0"/>
              <a:t>with Child ID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Changes with network topology</a:t>
            </a:r>
          </a:p>
          <a:p>
            <a:pPr lvl="1"/>
            <a:r>
              <a:rPr lang="en-US" dirty="0"/>
              <a:t>Used for routing packets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6522-042E-4A98-B102-99635A11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OT RLOC Topology">
            <a:extLst>
              <a:ext uri="{FF2B5EF4-FFF2-40B4-BE49-F238E27FC236}">
                <a16:creationId xmlns:a16="http://schemas.microsoft.com/office/drawing/2014/main" id="{5965FEEB-844C-4391-A4FE-3E259AF3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487" y="1143000"/>
            <a:ext cx="601990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T RLOC16">
            <a:extLst>
              <a:ext uri="{FF2B5EF4-FFF2-40B4-BE49-F238E27FC236}">
                <a16:creationId xmlns:a16="http://schemas.microsoft.com/office/drawing/2014/main" id="{F397F027-0968-4F15-B254-A0C657E3D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671" r="-326"/>
          <a:stretch/>
        </p:blipFill>
        <p:spPr bwMode="auto">
          <a:xfrm>
            <a:off x="898478" y="3657600"/>
            <a:ext cx="4371125" cy="66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76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5024-2F85-4C06-B4B5-4D96710E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network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7D80-DC55-4C9B-9287-D4D871A0B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/>
          <a:lstStyle/>
          <a:p>
            <a:r>
              <a:rPr lang="en-US" dirty="0"/>
              <a:t>Only specifies PHY and MAC, but has use cases in mind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C2A7C-5403-461D-AC1B-B95B502B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BBB30-CF92-44A7-9CAA-A83ED7FB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99" y="1952036"/>
            <a:ext cx="744959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0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959F-3B0E-402C-B28F-3C7A65A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Role-based addresses in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5534-F71B-4E11-9315-76670E12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Multicast</a:t>
            </a:r>
          </a:p>
          <a:p>
            <a:pPr lvl="1"/>
            <a:r>
              <a:rPr lang="en-US" dirty="0"/>
              <a:t>FF02::1 – link-local, all listening devices</a:t>
            </a:r>
          </a:p>
          <a:p>
            <a:pPr lvl="1"/>
            <a:r>
              <a:rPr lang="en-US" dirty="0"/>
              <a:t>FF02::2 – link-local, all routers/router-eligible</a:t>
            </a:r>
          </a:p>
          <a:p>
            <a:pPr lvl="1"/>
            <a:r>
              <a:rPr lang="en-US" dirty="0"/>
              <a:t>FF03::1 – mesh-local, all listening devices</a:t>
            </a:r>
          </a:p>
          <a:p>
            <a:pPr lvl="1"/>
            <a:r>
              <a:rPr lang="en-US" dirty="0"/>
              <a:t>FF03::2 – mesh-local, all routers/router-eligible</a:t>
            </a:r>
          </a:p>
          <a:p>
            <a:pPr lvl="1"/>
            <a:endParaRPr lang="en-US" dirty="0"/>
          </a:p>
          <a:p>
            <a:r>
              <a:rPr lang="en-US" dirty="0"/>
              <a:t>Anycast</a:t>
            </a:r>
          </a:p>
          <a:p>
            <a:pPr lvl="1"/>
            <a:r>
              <a:rPr lang="en-US" dirty="0"/>
              <a:t>FD00::00FF:FE00:FC</a:t>
            </a:r>
            <a:r>
              <a:rPr lang="en-US" b="1" dirty="0"/>
              <a:t>xx</a:t>
            </a:r>
          </a:p>
          <a:p>
            <a:pPr lvl="2"/>
            <a:r>
              <a:rPr lang="en-US" dirty="0"/>
              <a:t>00 – Thread Leader</a:t>
            </a:r>
          </a:p>
          <a:p>
            <a:pPr lvl="2"/>
            <a:r>
              <a:rPr lang="en-US" dirty="0"/>
              <a:t>01-0F – DHCPv6 Agent</a:t>
            </a:r>
          </a:p>
          <a:p>
            <a:pPr lvl="2"/>
            <a:r>
              <a:rPr lang="en-US" dirty="0"/>
              <a:t>30-37 – Commissioner</a:t>
            </a:r>
          </a:p>
          <a:p>
            <a:pPr lvl="2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722F6-3EA3-46AB-AC75-D33AF7E8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79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F9AC-942E-CF75-1D11-53D511BC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3A06-6A62-6F9C-A7E8-6B05FDFE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type of address(es) could you use for communication?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Global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Mesh-local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Link-local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Topology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Role-based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Communicate with each circled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ACD8-8A9A-DD74-0A53-28E220DB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17" name="Picture 2" descr="OT Leader and Border Router">
            <a:extLst>
              <a:ext uri="{FF2B5EF4-FFF2-40B4-BE49-F238E27FC236}">
                <a16:creationId xmlns:a16="http://schemas.microsoft.com/office/drawing/2014/main" id="{22E7258E-8AFF-C8AB-142B-F9F1C6779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84" y="2027618"/>
            <a:ext cx="4882583" cy="41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5DCBA5-33FA-7D3F-0F73-C6F16B3D8458}"/>
              </a:ext>
            </a:extLst>
          </p:cNvPr>
          <p:cNvSpPr/>
          <p:nvPr/>
        </p:nvSpPr>
        <p:spPr>
          <a:xfrm>
            <a:off x="8387087" y="4224274"/>
            <a:ext cx="605307" cy="60530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C3A84F-1CCA-A60A-4DE5-B7FF0645258D}"/>
              </a:ext>
            </a:extLst>
          </p:cNvPr>
          <p:cNvSpPr/>
          <p:nvPr/>
        </p:nvSpPr>
        <p:spPr>
          <a:xfrm>
            <a:off x="7493753" y="4731691"/>
            <a:ext cx="605307" cy="60530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F7406-B64D-7B97-F201-5429750624C7}"/>
              </a:ext>
            </a:extLst>
          </p:cNvPr>
          <p:cNvSpPr txBox="1"/>
          <p:nvPr/>
        </p:nvSpPr>
        <p:spPr>
          <a:xfrm>
            <a:off x="6632743" y="4762696"/>
            <a:ext cx="79327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Your Node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07813A-1E29-2F5C-3B1B-F674D4A20BA0}"/>
              </a:ext>
            </a:extLst>
          </p:cNvPr>
          <p:cNvSpPr/>
          <p:nvPr/>
        </p:nvSpPr>
        <p:spPr>
          <a:xfrm>
            <a:off x="9492523" y="3377489"/>
            <a:ext cx="605307" cy="605307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EEE217-4F55-32D0-A46A-BED8F8430732}"/>
              </a:ext>
            </a:extLst>
          </p:cNvPr>
          <p:cNvSpPr/>
          <p:nvPr/>
        </p:nvSpPr>
        <p:spPr>
          <a:xfrm>
            <a:off x="8075916" y="5583592"/>
            <a:ext cx="605307" cy="60530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2C5367-8ECF-14C1-09F2-AA00C9EF52B2}"/>
              </a:ext>
            </a:extLst>
          </p:cNvPr>
          <p:cNvSpPr/>
          <p:nvPr/>
        </p:nvSpPr>
        <p:spPr>
          <a:xfrm>
            <a:off x="6491937" y="2027618"/>
            <a:ext cx="1607123" cy="1192104"/>
          </a:xfrm>
          <a:prstGeom prst="ellipse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E56E4-D893-19A6-C1F0-C6BE6EFC0716}"/>
              </a:ext>
            </a:extLst>
          </p:cNvPr>
          <p:cNvSpPr txBox="1"/>
          <p:nvPr/>
        </p:nvSpPr>
        <p:spPr>
          <a:xfrm>
            <a:off x="8789274" y="4680175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4F152-EA15-17FA-249A-9228F1227321}"/>
              </a:ext>
            </a:extLst>
          </p:cNvPr>
          <p:cNvSpPr txBox="1"/>
          <p:nvPr/>
        </p:nvSpPr>
        <p:spPr>
          <a:xfrm>
            <a:off x="8681223" y="5760366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2B729-7866-3DD6-B6CB-3E082E3AE12C}"/>
              </a:ext>
            </a:extLst>
          </p:cNvPr>
          <p:cNvSpPr txBox="1"/>
          <p:nvPr/>
        </p:nvSpPr>
        <p:spPr>
          <a:xfrm>
            <a:off x="10095287" y="3219722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CF7E6-FBD9-857B-E012-718970C153FA}"/>
              </a:ext>
            </a:extLst>
          </p:cNvPr>
          <p:cNvSpPr txBox="1"/>
          <p:nvPr/>
        </p:nvSpPr>
        <p:spPr>
          <a:xfrm>
            <a:off x="7902224" y="1892289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3976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F9AC-942E-CF75-1D11-53D511BC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E3A06-6A62-6F9C-A7E8-6B05FDFE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075586" cy="54864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Green node</a:t>
            </a:r>
          </a:p>
          <a:p>
            <a:pPr lvl="1"/>
            <a:r>
              <a:rPr lang="en-US" dirty="0"/>
              <a:t>Mesh-local</a:t>
            </a:r>
          </a:p>
          <a:p>
            <a:pPr lvl="1"/>
            <a:r>
              <a:rPr lang="en-US" dirty="0"/>
              <a:t>Topology (parent)</a:t>
            </a:r>
          </a:p>
          <a:p>
            <a:pPr lvl="1"/>
            <a:r>
              <a:rPr lang="en-US" dirty="0"/>
              <a:t>Link-local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Blue node</a:t>
            </a:r>
          </a:p>
          <a:p>
            <a:pPr lvl="1"/>
            <a:r>
              <a:rPr lang="en-US" dirty="0"/>
              <a:t>Mesh-local</a:t>
            </a:r>
          </a:p>
          <a:p>
            <a:pPr lvl="1"/>
            <a:r>
              <a:rPr lang="en-US" dirty="0"/>
              <a:t>Topology (other child of parent)</a:t>
            </a:r>
          </a:p>
          <a:p>
            <a:pPr lvl="1"/>
            <a:r>
              <a:rPr lang="en-US" dirty="0"/>
              <a:t>Maybe link-local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Orange node</a:t>
            </a:r>
          </a:p>
          <a:p>
            <a:pPr lvl="1"/>
            <a:r>
              <a:rPr lang="en-US" dirty="0"/>
              <a:t>Mesh-local</a:t>
            </a:r>
          </a:p>
          <a:p>
            <a:pPr lvl="1"/>
            <a:r>
              <a:rPr lang="en-US" dirty="0"/>
              <a:t>Role-based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Purple “cloud”</a:t>
            </a:r>
          </a:p>
          <a:p>
            <a:pPr lvl="1"/>
            <a:r>
              <a:rPr lang="en-US" dirty="0"/>
              <a:t>Global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7ACD8-8A9A-DD74-0A53-28E220DB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OT Leader and Border Router">
            <a:extLst>
              <a:ext uri="{FF2B5EF4-FFF2-40B4-BE49-F238E27FC236}">
                <a16:creationId xmlns:a16="http://schemas.microsoft.com/office/drawing/2014/main" id="{0C90C43E-2475-6EB4-EEBA-7395444A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84" y="2027618"/>
            <a:ext cx="4882583" cy="41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9081E7-4702-1E90-3FA7-E081650481E8}"/>
              </a:ext>
            </a:extLst>
          </p:cNvPr>
          <p:cNvSpPr/>
          <p:nvPr/>
        </p:nvSpPr>
        <p:spPr>
          <a:xfrm>
            <a:off x="8387087" y="4224274"/>
            <a:ext cx="605307" cy="605307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76397-5A10-ABBF-1CFC-A3372A6DFFB5}"/>
              </a:ext>
            </a:extLst>
          </p:cNvPr>
          <p:cNvSpPr/>
          <p:nvPr/>
        </p:nvSpPr>
        <p:spPr>
          <a:xfrm>
            <a:off x="7493753" y="4731691"/>
            <a:ext cx="605307" cy="60530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15E57-8166-118E-E48A-320174DC115F}"/>
              </a:ext>
            </a:extLst>
          </p:cNvPr>
          <p:cNvSpPr txBox="1"/>
          <p:nvPr/>
        </p:nvSpPr>
        <p:spPr>
          <a:xfrm>
            <a:off x="6700475" y="4762696"/>
            <a:ext cx="81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Node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C95D6C-AABE-B28F-8DA3-3CFF79F032D2}"/>
              </a:ext>
            </a:extLst>
          </p:cNvPr>
          <p:cNvSpPr/>
          <p:nvPr/>
        </p:nvSpPr>
        <p:spPr>
          <a:xfrm>
            <a:off x="9492523" y="3377489"/>
            <a:ext cx="605307" cy="605307"/>
          </a:xfrm>
          <a:prstGeom prst="ellipse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50B8F7-BDFB-3905-0E59-C4D86281893E}"/>
              </a:ext>
            </a:extLst>
          </p:cNvPr>
          <p:cNvSpPr/>
          <p:nvPr/>
        </p:nvSpPr>
        <p:spPr>
          <a:xfrm>
            <a:off x="8075916" y="5583592"/>
            <a:ext cx="605307" cy="60530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A39975-589C-9BF1-1204-03266D340C9D}"/>
              </a:ext>
            </a:extLst>
          </p:cNvPr>
          <p:cNvSpPr/>
          <p:nvPr/>
        </p:nvSpPr>
        <p:spPr>
          <a:xfrm>
            <a:off x="6491937" y="2027618"/>
            <a:ext cx="1607123" cy="1192104"/>
          </a:xfrm>
          <a:prstGeom prst="ellipse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3000E-E467-2614-34EE-0A0A0CBC971F}"/>
              </a:ext>
            </a:extLst>
          </p:cNvPr>
          <p:cNvSpPr txBox="1"/>
          <p:nvPr/>
        </p:nvSpPr>
        <p:spPr>
          <a:xfrm>
            <a:off x="8789274" y="4680175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B4222-22E3-078B-5B0D-9472EEAD00E5}"/>
              </a:ext>
            </a:extLst>
          </p:cNvPr>
          <p:cNvSpPr txBox="1"/>
          <p:nvPr/>
        </p:nvSpPr>
        <p:spPr>
          <a:xfrm>
            <a:off x="8681223" y="5760366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763C9-E78E-5664-1E47-16A2763081A5}"/>
              </a:ext>
            </a:extLst>
          </p:cNvPr>
          <p:cNvSpPr txBox="1"/>
          <p:nvPr/>
        </p:nvSpPr>
        <p:spPr>
          <a:xfrm>
            <a:off x="10095287" y="3219722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F3343-9A33-A675-B598-F1C2AE50AB3F}"/>
              </a:ext>
            </a:extLst>
          </p:cNvPr>
          <p:cNvSpPr txBox="1"/>
          <p:nvPr/>
        </p:nvSpPr>
        <p:spPr>
          <a:xfrm>
            <a:off x="7902224" y="1892289"/>
            <a:ext cx="29350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73DC3-4626-DAED-A58E-D792707A51AD}"/>
              </a:ext>
            </a:extLst>
          </p:cNvPr>
          <p:cNvSpPr txBox="1"/>
          <p:nvPr/>
        </p:nvSpPr>
        <p:spPr>
          <a:xfrm>
            <a:off x="9783939" y="114974"/>
            <a:ext cx="24630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Options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Global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Mesh-local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Link-local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Topology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Role-based</a:t>
            </a:r>
          </a:p>
        </p:txBody>
      </p:sp>
    </p:spTree>
    <p:extLst>
      <p:ext uri="{BB962C8B-B14F-4D97-AF65-F5344CB8AC3E}">
        <p14:creationId xmlns:p14="http://schemas.microsoft.com/office/powerpoint/2010/main" val="118893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 Overview</a:t>
            </a:r>
          </a:p>
          <a:p>
            <a:pPr lvl="1"/>
            <a:endParaRPr lang="en-US" dirty="0"/>
          </a:p>
          <a:p>
            <a:r>
              <a:rPr lang="en-US" dirty="0"/>
              <a:t>Thread Addressing</a:t>
            </a:r>
          </a:p>
          <a:p>
            <a:pPr lvl="1"/>
            <a:endParaRPr lang="en-US" dirty="0"/>
          </a:p>
          <a:p>
            <a:r>
              <a:rPr lang="en-US" b="1" dirty="0"/>
              <a:t>Runtime Behavior</a:t>
            </a:r>
          </a:p>
          <a:p>
            <a:pPr lvl="1"/>
            <a:endParaRPr lang="en-US" dirty="0"/>
          </a:p>
          <a:p>
            <a:r>
              <a:rPr lang="en-US" dirty="0"/>
              <a:t>Using IP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93329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C5AB-359A-F0FB-8F49-1EEAF6F9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23E5B-A80F-EBB9-5302-36831181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1151073"/>
            <a:ext cx="6142604" cy="5025895"/>
          </a:xfrm>
        </p:spPr>
        <p:txBody>
          <a:bodyPr>
            <a:normAutofit/>
          </a:bodyPr>
          <a:lstStyle/>
          <a:p>
            <a:r>
              <a:rPr lang="en-US" sz="2400" dirty="0"/>
              <a:t>Full Thread Devices</a:t>
            </a:r>
          </a:p>
          <a:p>
            <a:pPr lvl="1"/>
            <a:r>
              <a:rPr lang="en-US" sz="2160" dirty="0"/>
              <a:t>MAC: Always-on</a:t>
            </a:r>
          </a:p>
          <a:p>
            <a:pPr lvl="1"/>
            <a:r>
              <a:rPr lang="en-US" sz="2160" dirty="0"/>
              <a:t>Participate in routing</a:t>
            </a:r>
          </a:p>
          <a:p>
            <a:pPr lvl="1"/>
            <a:r>
              <a:rPr lang="en-US" sz="2160" dirty="0"/>
              <a:t>Examples:</a:t>
            </a:r>
          </a:p>
          <a:p>
            <a:pPr lvl="2"/>
            <a:r>
              <a:rPr lang="en-US" sz="1680" dirty="0"/>
              <a:t>Routers</a:t>
            </a:r>
          </a:p>
          <a:p>
            <a:pPr lvl="2"/>
            <a:r>
              <a:rPr lang="en-US" sz="1680" dirty="0">
                <a:latin typeface="Helvetica" pitchFamily="2" charset="0"/>
              </a:rPr>
              <a:t>Thread Leader</a:t>
            </a:r>
          </a:p>
          <a:p>
            <a:pPr lvl="2"/>
            <a:r>
              <a:rPr lang="en-US" sz="1680" dirty="0">
                <a:latin typeface="Helvetica" pitchFamily="2" charset="0"/>
              </a:rPr>
              <a:t>Border Router</a:t>
            </a:r>
          </a:p>
          <a:p>
            <a:pPr lvl="2"/>
            <a:r>
              <a:rPr lang="en-US" sz="1680" dirty="0">
                <a:solidFill>
                  <a:srgbClr val="000000"/>
                </a:solidFill>
                <a:cs typeface="Arial"/>
                <a:sym typeface="Arial"/>
              </a:rPr>
              <a:t>Router-Eligible End Device (REED)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2C6FE-FB25-5567-ECE6-AFDC88FB6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 descr="OT Device Taxonomy">
            <a:extLst>
              <a:ext uri="{FF2B5EF4-FFF2-40B4-BE49-F238E27FC236}">
                <a16:creationId xmlns:a16="http://schemas.microsoft.com/office/drawing/2014/main" id="{2FEB899B-D1ED-4E03-F7DC-A5AFBF40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1" y="1363528"/>
            <a:ext cx="380771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67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3106-7F17-4FD4-98DD-9184F0F3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promotion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A92D-2F4C-471F-BDD5-5710AC67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 Eligible End Device (REED)</a:t>
            </a:r>
          </a:p>
          <a:p>
            <a:pPr lvl="1"/>
            <a:r>
              <a:rPr lang="en-US" dirty="0"/>
              <a:t>A router without any children</a:t>
            </a:r>
          </a:p>
          <a:p>
            <a:pPr lvl="1"/>
            <a:r>
              <a:rPr lang="en-US" dirty="0"/>
              <a:t>Can operate as an end device with one connection (lower power)</a:t>
            </a:r>
          </a:p>
          <a:p>
            <a:pPr lvl="1"/>
            <a:r>
              <a:rPr lang="en-US" dirty="0"/>
              <a:t>Promotes to a router when a joining end device relies on it</a:t>
            </a:r>
          </a:p>
          <a:p>
            <a:pPr lvl="2"/>
            <a:r>
              <a:rPr lang="en-US" dirty="0"/>
              <a:t>If there is room for an additional router (max 32, typical 16-23)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2D0DA-83FF-4964-8775-8849822A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OT End Device to Router">
            <a:extLst>
              <a:ext uri="{FF2B5EF4-FFF2-40B4-BE49-F238E27FC236}">
                <a16:creationId xmlns:a16="http://schemas.microsoft.com/office/drawing/2014/main" id="{EFAD0319-7CE2-4504-8A3E-5745D412E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201326"/>
            <a:ext cx="6604000" cy="341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002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C5AB-359A-F0FB-8F49-1EEAF6F9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device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23E5B-A80F-EBB9-5302-36831181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1151073"/>
            <a:ext cx="6142604" cy="502589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Full Thread Devices</a:t>
            </a:r>
          </a:p>
          <a:p>
            <a:pPr lvl="1"/>
            <a:r>
              <a:rPr lang="en-US" sz="2160" dirty="0"/>
              <a:t>MAC: Always-on</a:t>
            </a:r>
          </a:p>
          <a:p>
            <a:pPr lvl="1"/>
            <a:r>
              <a:rPr lang="en-US" sz="2160" dirty="0"/>
              <a:t>Participate in routing</a:t>
            </a:r>
          </a:p>
          <a:p>
            <a:pPr lvl="1"/>
            <a:r>
              <a:rPr lang="en-US" sz="2160" dirty="0"/>
              <a:t>Examples:</a:t>
            </a:r>
          </a:p>
          <a:p>
            <a:pPr lvl="2"/>
            <a:r>
              <a:rPr lang="en-US" sz="1680" dirty="0"/>
              <a:t>Routers</a:t>
            </a:r>
          </a:p>
          <a:p>
            <a:pPr lvl="2"/>
            <a:r>
              <a:rPr lang="en-US" sz="1680" dirty="0">
                <a:latin typeface="Helvetica" pitchFamily="2" charset="0"/>
              </a:rPr>
              <a:t>Thread Leader</a:t>
            </a:r>
          </a:p>
          <a:p>
            <a:pPr lvl="2"/>
            <a:r>
              <a:rPr lang="en-US" sz="1680" dirty="0">
                <a:latin typeface="Helvetica" pitchFamily="2" charset="0"/>
              </a:rPr>
              <a:t>Border Router</a:t>
            </a:r>
          </a:p>
          <a:p>
            <a:pPr lvl="2"/>
            <a:r>
              <a:rPr lang="en-US" sz="1680" dirty="0">
                <a:solidFill>
                  <a:srgbClr val="000000"/>
                </a:solidFill>
                <a:cs typeface="Arial"/>
                <a:sym typeface="Arial"/>
              </a:rPr>
              <a:t>Router-Eligible End Device (REED)</a:t>
            </a:r>
          </a:p>
          <a:p>
            <a:pPr lvl="2"/>
            <a:endParaRPr lang="en-US" sz="1680" dirty="0">
              <a:solidFill>
                <a:srgbClr val="000000"/>
              </a:solidFill>
              <a:cs typeface="Arial"/>
              <a:sym typeface="Arial"/>
            </a:endParaRPr>
          </a:p>
          <a:p>
            <a:r>
              <a:rPr lang="en-US" sz="2400" dirty="0">
                <a:solidFill>
                  <a:srgbClr val="000000"/>
                </a:solidFill>
                <a:cs typeface="Arial"/>
                <a:sym typeface="Arial"/>
              </a:rPr>
              <a:t>Minimal Thread Devices</a:t>
            </a:r>
          </a:p>
          <a:p>
            <a:pPr lvl="1"/>
            <a:r>
              <a:rPr lang="en-US" sz="2160" dirty="0">
                <a:solidFill>
                  <a:srgbClr val="000000"/>
                </a:solidFill>
                <a:cs typeface="Arial"/>
                <a:sym typeface="Arial"/>
              </a:rPr>
              <a:t>MAC: Can be low power</a:t>
            </a:r>
          </a:p>
          <a:p>
            <a:pPr lvl="1"/>
            <a:r>
              <a:rPr lang="en-US" sz="2160" dirty="0">
                <a:solidFill>
                  <a:srgbClr val="000000"/>
                </a:solidFill>
                <a:cs typeface="Arial"/>
                <a:sym typeface="Arial"/>
              </a:rPr>
              <a:t>Only send/receive to/from parent</a:t>
            </a:r>
          </a:p>
          <a:p>
            <a:pPr lvl="1"/>
            <a:r>
              <a:rPr lang="en-US" sz="2160" dirty="0">
                <a:solidFill>
                  <a:srgbClr val="000000"/>
                </a:solidFill>
                <a:cs typeface="Arial"/>
                <a:sym typeface="Arial"/>
              </a:rPr>
              <a:t>Examples:</a:t>
            </a:r>
          </a:p>
          <a:p>
            <a:pPr lvl="2"/>
            <a:r>
              <a:rPr lang="en-US" sz="1680" dirty="0">
                <a:solidFill>
                  <a:srgbClr val="000000"/>
                </a:solidFill>
                <a:cs typeface="Arial"/>
                <a:sym typeface="Arial"/>
              </a:rPr>
              <a:t>Minimal End Device (MED)</a:t>
            </a:r>
          </a:p>
          <a:p>
            <a:pPr lvl="2"/>
            <a:r>
              <a:rPr lang="en-US" sz="1680" dirty="0">
                <a:solidFill>
                  <a:srgbClr val="000000"/>
                </a:solidFill>
                <a:cs typeface="Arial"/>
                <a:sym typeface="Arial"/>
              </a:rPr>
              <a:t>Sleepy End Device (SED)</a:t>
            </a:r>
          </a:p>
          <a:p>
            <a:pPr lvl="2"/>
            <a:r>
              <a:rPr lang="en-US" sz="1680" dirty="0">
                <a:solidFill>
                  <a:srgbClr val="000000"/>
                </a:solidFill>
                <a:cs typeface="Arial"/>
                <a:sym typeface="Arial"/>
              </a:rPr>
              <a:t>Synchronized Sleepy End Device (SSED)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2C6FE-FB25-5567-ECE6-AFDC88FB6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122" name="Picture 2" descr="OT Device Taxonomy">
            <a:extLst>
              <a:ext uri="{FF2B5EF4-FFF2-40B4-BE49-F238E27FC236}">
                <a16:creationId xmlns:a16="http://schemas.microsoft.com/office/drawing/2014/main" id="{2FEB899B-D1ED-4E03-F7DC-A5AFBF401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1" y="1363528"/>
            <a:ext cx="380771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58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BCDA-77C2-4C5D-FAFA-9C81CB1F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Sleepy End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F981-8B66-2D9C-D4EE-4724FAFB4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1151073"/>
            <a:ext cx="5667120" cy="50258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These are the low power devices</a:t>
            </a:r>
          </a:p>
          <a:p>
            <a:r>
              <a:rPr lang="en-US" dirty="0"/>
              <a:t>Periodically must exchange messages with Router</a:t>
            </a:r>
          </a:p>
          <a:p>
            <a:r>
              <a:rPr lang="en-US" dirty="0"/>
              <a:t>Sleepy End Device (SED)</a:t>
            </a:r>
          </a:p>
          <a:p>
            <a:pPr lvl="1"/>
            <a:r>
              <a:rPr lang="en-US" dirty="0"/>
              <a:t>MAC:</a:t>
            </a:r>
          </a:p>
          <a:p>
            <a:pPr lvl="2"/>
            <a:r>
              <a:rPr lang="en-US" dirty="0"/>
              <a:t>TX: Router always-on, so send as needed (ALOHA)</a:t>
            </a:r>
          </a:p>
          <a:p>
            <a:pPr lvl="2"/>
            <a:r>
              <a:rPr lang="en-US" dirty="0"/>
              <a:t>RX: Periodically check in with router if new data pending</a:t>
            </a:r>
          </a:p>
          <a:p>
            <a:pPr lvl="2"/>
            <a:endParaRPr lang="en-US" dirty="0"/>
          </a:p>
          <a:p>
            <a:r>
              <a:rPr lang="en-US" dirty="0"/>
              <a:t>Synchronized Sleep End Device (SSED)</a:t>
            </a:r>
          </a:p>
          <a:p>
            <a:pPr lvl="1"/>
            <a:r>
              <a:rPr lang="en-US" dirty="0"/>
              <a:t>MAC:</a:t>
            </a:r>
          </a:p>
          <a:p>
            <a:pPr lvl="2"/>
            <a:r>
              <a:rPr lang="en-US" dirty="0"/>
              <a:t>TX: ALOHA</a:t>
            </a:r>
          </a:p>
          <a:p>
            <a:pPr lvl="2"/>
            <a:r>
              <a:rPr lang="en-US" dirty="0"/>
              <a:t>RX: Listen during pre-configured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47EF1-272B-FE9E-E2C3-9D5CB968E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4BEBD-5500-0F42-B942-39F64AB4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376" y="988138"/>
            <a:ext cx="5428723" cy="4881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EC528-7DEE-1BA7-A24E-671E0021E6BE}"/>
              </a:ext>
            </a:extLst>
          </p:cNvPr>
          <p:cNvSpPr txBox="1"/>
          <p:nvPr/>
        </p:nvSpPr>
        <p:spPr>
          <a:xfrm>
            <a:off x="607595" y="6319342"/>
            <a:ext cx="8467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https://developer.nordicsemi.com/nRF_Connect_SDK/doc/latest/nrf/protocols/thread/sed_ssed.html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16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B5BF8-4D65-417A-A4D3-E4E031F7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Thread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78AB-5D3E-4DD5-A8B6-1889CC90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“Beacon Request” MAC command</a:t>
            </a:r>
          </a:p>
          <a:p>
            <a:pPr lvl="1"/>
            <a:r>
              <a:rPr lang="en-US" dirty="0"/>
              <a:t>Routers/Router-eligible devices respond</a:t>
            </a:r>
          </a:p>
          <a:p>
            <a:pPr lvl="1"/>
            <a:r>
              <a:rPr lang="en-US" dirty="0"/>
              <a:t>Payload contains information about network</a:t>
            </a:r>
          </a:p>
          <a:p>
            <a:pPr lvl="1"/>
            <a:endParaRPr lang="en-US" dirty="0"/>
          </a:p>
          <a:p>
            <a:r>
              <a:rPr lang="en-US" dirty="0"/>
              <a:t>Thread network specification</a:t>
            </a:r>
          </a:p>
          <a:p>
            <a:pPr lvl="1"/>
            <a:r>
              <a:rPr lang="en-US" dirty="0"/>
              <a:t>PAN ID – 16-bit ID</a:t>
            </a:r>
          </a:p>
          <a:p>
            <a:pPr lvl="1"/>
            <a:r>
              <a:rPr lang="en-US" dirty="0"/>
              <a:t>XPAN ID – extended 64-bit ID</a:t>
            </a:r>
          </a:p>
          <a:p>
            <a:pPr lvl="1"/>
            <a:r>
              <a:rPr lang="en-US" dirty="0"/>
              <a:t>Network Name – human-readable</a:t>
            </a:r>
          </a:p>
          <a:p>
            <a:pPr lvl="1"/>
            <a:endParaRPr lang="en-US" dirty="0"/>
          </a:p>
          <a:p>
            <a:r>
              <a:rPr lang="en-US" dirty="0"/>
              <a:t>Active scanning across channels can</a:t>
            </a:r>
            <a:br>
              <a:rPr lang="en-US" dirty="0"/>
            </a:br>
            <a:r>
              <a:rPr lang="en-US" dirty="0"/>
              <a:t>quickly find all existing nearby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BDDF8-2E1F-416B-8E3A-2181DD55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122" name="Picture 2" descr="OT Active Scan">
            <a:extLst>
              <a:ext uri="{FF2B5EF4-FFF2-40B4-BE49-F238E27FC236}">
                <a16:creationId xmlns:a16="http://schemas.microsoft.com/office/drawing/2014/main" id="{07D4A0FA-632F-46D6-B095-3E752BE6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278676"/>
            <a:ext cx="4633494" cy="44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864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166C-C4B4-4758-B039-E57FE466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2264-AC66-4454-9859-06D5683C1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channel (possibly by scanning for availability)</a:t>
            </a:r>
          </a:p>
          <a:p>
            <a:endParaRPr lang="en-US" dirty="0"/>
          </a:p>
          <a:p>
            <a:r>
              <a:rPr lang="en-US" dirty="0"/>
              <a:t>Become a router</a:t>
            </a:r>
          </a:p>
          <a:p>
            <a:pPr lvl="1"/>
            <a:r>
              <a:rPr lang="en-US" dirty="0"/>
              <a:t>Elect yourself as Thread Leader</a:t>
            </a:r>
          </a:p>
          <a:p>
            <a:pPr lvl="1"/>
            <a:r>
              <a:rPr lang="en-US" dirty="0"/>
              <a:t>Respond to Beacon Requests from other devices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Further organization occurs through Mesh-Level Establishment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CC4E9-AA83-41C0-B7EE-0A950551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4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48B8-4F11-4379-B8C3-B531D993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383DB-DB27-4FA9-A1AD-BF117D30C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Beacon-enabled PAN</a:t>
            </a:r>
          </a:p>
          <a:p>
            <a:pPr lvl="1"/>
            <a:r>
              <a:rPr lang="en-US" dirty="0"/>
              <a:t>Slotted CSMA/CA</a:t>
            </a:r>
          </a:p>
          <a:p>
            <a:pPr lvl="1"/>
            <a:r>
              <a:rPr lang="en-US" dirty="0"/>
              <a:t>Structured communication patterns</a:t>
            </a:r>
          </a:p>
          <a:p>
            <a:pPr lvl="1"/>
            <a:r>
              <a:rPr lang="en-US" dirty="0"/>
              <a:t>Optionally with some TDMA scheduled slots</a:t>
            </a:r>
          </a:p>
          <a:p>
            <a:endParaRPr lang="en-US" dirty="0"/>
          </a:p>
          <a:p>
            <a:r>
              <a:rPr lang="en-US" dirty="0"/>
              <a:t>Non-beacon-enabled PAN</a:t>
            </a:r>
          </a:p>
          <a:p>
            <a:pPr lvl="1"/>
            <a:r>
              <a:rPr lang="en-US" dirty="0"/>
              <a:t>Unslotted CSMA/CA</a:t>
            </a:r>
          </a:p>
          <a:p>
            <a:pPr lvl="1"/>
            <a:r>
              <a:rPr lang="en-US" dirty="0"/>
              <a:t>No particular structure for communication</a:t>
            </a:r>
          </a:p>
          <a:p>
            <a:pPr lvl="2"/>
            <a:r>
              <a:rPr lang="en-US" dirty="0"/>
              <a:t>Could be defined by other specifications, like Thread or Zigbee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C0D41-98E2-48AD-BEA0-62A7AD20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99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E4AAC-9435-4F94-A8F3-8F5549B7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Mesh-Level Establishment (MLE)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F3D188-C67D-40EE-AF81-DF75D6C3A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47702"/>
              </p:ext>
            </p:extLst>
          </p:nvPr>
        </p:nvGraphicFramePr>
        <p:xfrm>
          <a:off x="4916933" y="3819106"/>
          <a:ext cx="666346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055">
                  <a:extLst>
                    <a:ext uri="{9D8B030D-6E8A-4147-A177-3AD203B41FA5}">
                      <a16:colId xmlns:a16="http://schemas.microsoft.com/office/drawing/2014/main" val="173509609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7923835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594260758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7631474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43888641"/>
                    </a:ext>
                  </a:extLst>
                </a:gridCol>
                <a:gridCol w="1078483">
                  <a:extLst>
                    <a:ext uri="{9D8B030D-6E8A-4147-A177-3AD203B41FA5}">
                      <a16:colId xmlns:a16="http://schemas.microsoft.com/office/drawing/2014/main" val="4154434674"/>
                    </a:ext>
                  </a:extLst>
                </a:gridCol>
                <a:gridCol w="951923">
                  <a:extLst>
                    <a:ext uri="{9D8B030D-6E8A-4147-A177-3AD203B41FA5}">
                      <a16:colId xmlns:a16="http://schemas.microsoft.com/office/drawing/2014/main" val="221873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Aux Header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Command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TLV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TLV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26132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D5B2-667C-4D08-8CF8-77600B77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B466C6-9355-4815-81D5-468B1DC36C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0676404"/>
              </p:ext>
            </p:extLst>
          </p:nvPr>
        </p:nvGraphicFramePr>
        <p:xfrm>
          <a:off x="4916933" y="2418918"/>
          <a:ext cx="475903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055">
                  <a:extLst>
                    <a:ext uri="{9D8B030D-6E8A-4147-A177-3AD203B41FA5}">
                      <a16:colId xmlns:a16="http://schemas.microsoft.com/office/drawing/2014/main" val="17350960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594260758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76314744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43888641"/>
                    </a:ext>
                  </a:extLst>
                </a:gridCol>
                <a:gridCol w="1078483">
                  <a:extLst>
                    <a:ext uri="{9D8B030D-6E8A-4147-A177-3AD203B41FA5}">
                      <a16:colId xmlns:a16="http://schemas.microsoft.com/office/drawing/2014/main" val="4154434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Command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TLV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TLV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62613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7B3589F-EA6D-4123-9332-BCA5AA50435A}"/>
              </a:ext>
            </a:extLst>
          </p:cNvPr>
          <p:cNvSpPr txBox="1"/>
          <p:nvPr/>
        </p:nvSpPr>
        <p:spPr>
          <a:xfrm>
            <a:off x="4916933" y="3272384"/>
            <a:ext cx="219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(secure version)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1DB41B-877D-4E37-A795-0921C2D7934E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and configuring mesh links</a:t>
            </a:r>
          </a:p>
          <a:p>
            <a:pPr lvl="1"/>
            <a:r>
              <a:rPr lang="en-US" dirty="0"/>
              <a:t>Payloads placed in UDP packets within IPv6 payloads</a:t>
            </a:r>
          </a:p>
          <a:p>
            <a:pPr lvl="1"/>
            <a:endParaRPr lang="en-US" dirty="0"/>
          </a:p>
          <a:p>
            <a:r>
              <a:rPr lang="en-US" dirty="0"/>
              <a:t>Commands for mesh</a:t>
            </a:r>
          </a:p>
          <a:p>
            <a:pPr lvl="1"/>
            <a:r>
              <a:rPr lang="en-US" dirty="0"/>
              <a:t>Establish link</a:t>
            </a:r>
          </a:p>
          <a:p>
            <a:pPr lvl="1"/>
            <a:r>
              <a:rPr lang="en-US" dirty="0"/>
              <a:t>Advertise link quality</a:t>
            </a:r>
          </a:p>
          <a:p>
            <a:pPr lvl="1"/>
            <a:r>
              <a:rPr lang="en-US" dirty="0"/>
              <a:t>Connect to parent</a:t>
            </a:r>
          </a:p>
          <a:p>
            <a:pPr lvl="1"/>
            <a:endParaRPr lang="en-US" dirty="0"/>
          </a:p>
          <a:p>
            <a:r>
              <a:rPr lang="en-US" dirty="0"/>
              <a:t>TLVs (Type-Length-Value)</a:t>
            </a:r>
          </a:p>
          <a:p>
            <a:pPr lvl="1"/>
            <a:r>
              <a:rPr lang="en-US" dirty="0"/>
              <a:t>Various data types that may be helpful within those packets</a:t>
            </a:r>
          </a:p>
          <a:p>
            <a:pPr lvl="1"/>
            <a:r>
              <a:rPr lang="en-US" dirty="0"/>
              <a:t>Addresses, Link Quality, Routing Data, Timestamps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09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AC0-3EF7-47E8-A4D8-40003EA0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an existing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F462-3767-47D4-9AA9-51C1D3092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devices join as a child of some existing router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a Parent Request (to all routers/router-eligible)</a:t>
            </a:r>
          </a:p>
          <a:p>
            <a:pPr lvl="1"/>
            <a:r>
              <a:rPr lang="en-US" dirty="0"/>
              <a:t>Using the multicast, link-local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Receive a Parent Response (from all routers/router-eligible separately)</a:t>
            </a:r>
          </a:p>
          <a:p>
            <a:pPr lvl="1"/>
            <a:r>
              <a:rPr lang="en-US" dirty="0"/>
              <a:t>Contains information on link quality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a Child ID Request (to router with best link)</a:t>
            </a:r>
          </a:p>
          <a:p>
            <a:pPr lvl="1"/>
            <a:r>
              <a:rPr lang="en-US" dirty="0"/>
              <a:t>Contains parameters about the new child device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Receive a Child ID Response (from that router)</a:t>
            </a:r>
          </a:p>
          <a:p>
            <a:pPr lvl="1"/>
            <a:r>
              <a:rPr lang="en-US" dirty="0"/>
              <a:t>Contains address configurations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F8292-C07A-4F62-BF12-1E42CDAA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146" name="Picture 2" descr="OT MLE Attach Parent Request">
            <a:extLst>
              <a:ext uri="{FF2B5EF4-FFF2-40B4-BE49-F238E27FC236}">
                <a16:creationId xmlns:a16="http://schemas.microsoft.com/office/drawing/2014/main" id="{042352EF-CBF3-4718-AFAB-ACEA771A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94" y="228600"/>
            <a:ext cx="2717800" cy="26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T MLE Attach Parent Response">
            <a:extLst>
              <a:ext uri="{FF2B5EF4-FFF2-40B4-BE49-F238E27FC236}">
                <a16:creationId xmlns:a16="http://schemas.microsoft.com/office/drawing/2014/main" id="{C16382B0-AC5E-442A-8679-8B511296C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94" y="3747243"/>
            <a:ext cx="2628900" cy="25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4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DEAE-26E5-29A8-6264-B828E33C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Commissioning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1CC5-5EDA-7644-EDC9-74B2691D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76272" cy="5029200"/>
          </a:xfrm>
        </p:spPr>
        <p:txBody>
          <a:bodyPr/>
          <a:lstStyle/>
          <a:p>
            <a:r>
              <a:rPr lang="en-US" dirty="0"/>
              <a:t>As part of joining a network, a thread device is also “commissioned”</a:t>
            </a:r>
          </a:p>
          <a:p>
            <a:endParaRPr lang="en-US" dirty="0"/>
          </a:p>
          <a:p>
            <a:r>
              <a:rPr lang="en-US" dirty="0"/>
              <a:t>Bonus step in the joining process for real-world networks</a:t>
            </a:r>
          </a:p>
          <a:p>
            <a:endParaRPr lang="en-US" dirty="0"/>
          </a:p>
          <a:p>
            <a:r>
              <a:rPr lang="en-US" dirty="0"/>
              <a:t>Authenticates the joining device allowing it to join and encrypt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EDC28-1CCC-AC50-8753-7EB7896A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 descr="Commissioner and Joiner">
            <a:extLst>
              <a:ext uri="{FF2B5EF4-FFF2-40B4-BE49-F238E27FC236}">
                <a16:creationId xmlns:a16="http://schemas.microsoft.com/office/drawing/2014/main" id="{C8C22B92-8DDC-7182-1CD9-B761DD5C9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29" y="1142999"/>
            <a:ext cx="4744665" cy="476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BE3520-4D0C-7450-545D-A4157DF4E64E}"/>
              </a:ext>
            </a:extLst>
          </p:cNvPr>
          <p:cNvSpPr txBox="1"/>
          <p:nvPr/>
        </p:nvSpPr>
        <p:spPr>
          <a:xfrm>
            <a:off x="607595" y="6269192"/>
            <a:ext cx="1080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https://www.threadgroup.org/Portals/0/documents/support/CommissioningWhitePaper_658_2.pdf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31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5AAB-E051-441D-8376-29A3161D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Becoming a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4ADA3-3779-4DC2-8770-6207DDE6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Thread tries to maintain 16-23 routers (max 32)</a:t>
            </a:r>
          </a:p>
          <a:p>
            <a:pPr lvl="1"/>
            <a:r>
              <a:rPr lang="en-US" sz="2000" dirty="0"/>
              <a:t>Goals: path diversity, extend connectivity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Send a Link Request (to all routers/router-eligible)</a:t>
            </a:r>
          </a:p>
          <a:p>
            <a:pPr lvl="1"/>
            <a:r>
              <a:rPr lang="en-US" sz="2000" dirty="0"/>
              <a:t>Using the multicast, link-local address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Receive Link Accept and Request (from each router separately)</a:t>
            </a:r>
          </a:p>
          <a:p>
            <a:pPr lvl="1"/>
            <a:r>
              <a:rPr lang="en-US" sz="2000" dirty="0"/>
              <a:t>Forms bi-directional link</a:t>
            </a:r>
          </a:p>
          <a:p>
            <a:pPr lvl="1"/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Send a Link Accept (to each router individually)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0784D-8181-4FCA-8590-5519C0D5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7170" name="Picture 2" descr="OT MLE Link Request">
            <a:extLst>
              <a:ext uri="{FF2B5EF4-FFF2-40B4-BE49-F238E27FC236}">
                <a16:creationId xmlns:a16="http://schemas.microsoft.com/office/drawing/2014/main" id="{9C1FF71D-37B4-4855-A114-36B51C49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459429"/>
            <a:ext cx="2717800" cy="260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T MLE Link Accept and Request">
            <a:extLst>
              <a:ext uri="{FF2B5EF4-FFF2-40B4-BE49-F238E27FC236}">
                <a16:creationId xmlns:a16="http://schemas.microsoft.com/office/drawing/2014/main" id="{3EE373F9-3AE2-4A94-939D-E47432D8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3796423"/>
            <a:ext cx="278553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6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37C3-A8C8-D44E-B33B-0EDE6373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Routing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E721E3-6877-1247-9A70-4068A08FD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Uses Distance-vector routing</a:t>
            </a:r>
          </a:p>
          <a:p>
            <a:endParaRPr lang="en-US" dirty="0"/>
          </a:p>
          <a:p>
            <a:r>
              <a:rPr lang="en-US" dirty="0"/>
              <a:t>Routers periodically advertise routing costs to all other Routers and quality of one-hop links to neighbors</a:t>
            </a:r>
          </a:p>
          <a:p>
            <a:pPr lvl="1"/>
            <a:r>
              <a:rPr lang="en-US" dirty="0"/>
              <a:t>Uses MLE messages</a:t>
            </a:r>
          </a:p>
          <a:p>
            <a:endParaRPr lang="en-US" dirty="0"/>
          </a:p>
          <a:p>
            <a:r>
              <a:rPr lang="en-US" dirty="0"/>
              <a:t>Cost to destination is the minimum of what all neighbors advertise to that destination plus your cost to that neighbor</a:t>
            </a:r>
          </a:p>
          <a:p>
            <a:endParaRPr lang="en-US" dirty="0"/>
          </a:p>
          <a:p>
            <a:r>
              <a:rPr lang="en-US" dirty="0"/>
              <a:t>Rate at which advertisements are sent is determined by an instance of the Trickle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3D84B-B32A-064B-AC95-13785A16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BE305-A958-834B-B45D-2AE19CD0CA28}"/>
              </a:ext>
            </a:extLst>
          </p:cNvPr>
          <p:cNvSpPr txBox="1"/>
          <p:nvPr/>
        </p:nvSpPr>
        <p:spPr>
          <a:xfrm>
            <a:off x="607595" y="6169580"/>
            <a:ext cx="292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section 5.9 in spec</a:t>
            </a:r>
          </a:p>
        </p:txBody>
      </p:sp>
    </p:spTree>
    <p:extLst>
      <p:ext uri="{BB962C8B-B14F-4D97-AF65-F5344CB8AC3E}">
        <p14:creationId xmlns:p14="http://schemas.microsoft.com/office/powerpoint/2010/main" val="3525617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C2F6-45C6-E946-8590-D48D54B1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40" dirty="0"/>
              <a:t>Each router stores neighbor and routing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3BF40-8AFE-D24A-8EB0-4FE061C02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router stores a routing database which consists of:</a:t>
            </a:r>
          </a:p>
          <a:p>
            <a:pPr lvl="1"/>
            <a:r>
              <a:rPr lang="en-US" dirty="0"/>
              <a:t>Router ID Set</a:t>
            </a:r>
          </a:p>
          <a:p>
            <a:pPr lvl="2"/>
            <a:r>
              <a:rPr lang="en-US" dirty="0"/>
              <a:t>set of current valid router 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 Set</a:t>
            </a:r>
          </a:p>
          <a:p>
            <a:pPr lvl="2"/>
            <a:r>
              <a:rPr lang="en-US" dirty="0"/>
              <a:t>Information about Routers that are/were recently neighbors </a:t>
            </a:r>
          </a:p>
          <a:p>
            <a:pPr lvl="2"/>
            <a:r>
              <a:rPr lang="en-US" dirty="0"/>
              <a:t>&lt;</a:t>
            </a:r>
            <a:r>
              <a:rPr lang="en-US" dirty="0" err="1"/>
              <a:t>router_id</a:t>
            </a:r>
            <a:r>
              <a:rPr lang="en-US" dirty="0"/>
              <a:t>, </a:t>
            </a:r>
            <a:r>
              <a:rPr lang="en-US" dirty="0" err="1"/>
              <a:t>link_margin</a:t>
            </a:r>
            <a:r>
              <a:rPr lang="en-US" dirty="0"/>
              <a:t>, </a:t>
            </a:r>
            <a:r>
              <a:rPr lang="en-US" dirty="0" err="1"/>
              <a:t>incoming_quality</a:t>
            </a:r>
            <a:r>
              <a:rPr lang="en-US" dirty="0"/>
              <a:t>, </a:t>
            </a:r>
            <a:r>
              <a:rPr lang="en-US" dirty="0" err="1"/>
              <a:t>outgoing_quality</a:t>
            </a:r>
            <a:r>
              <a:rPr lang="en-US" dirty="0"/>
              <a:t>, age&gt;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Route Set</a:t>
            </a:r>
          </a:p>
          <a:p>
            <a:pPr lvl="2"/>
            <a:r>
              <a:rPr lang="en-US" dirty="0"/>
              <a:t>records route cost and next hop about other Routers that are, or recently were, reachable (had a finite routing cost) from this router</a:t>
            </a:r>
          </a:p>
          <a:p>
            <a:pPr lvl="2"/>
            <a:r>
              <a:rPr lang="en-US" dirty="0"/>
              <a:t>&lt;destination, </a:t>
            </a:r>
            <a:r>
              <a:rPr lang="en-US" dirty="0" err="1"/>
              <a:t>next_hop</a:t>
            </a:r>
            <a:r>
              <a:rPr lang="en-US" dirty="0"/>
              <a:t>, </a:t>
            </a:r>
            <a:r>
              <a:rPr lang="en-US" dirty="0" err="1"/>
              <a:t>route_cost</a:t>
            </a:r>
            <a:r>
              <a:rPr lang="en-US" dirty="0"/>
              <a:t>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DBE65-CB50-E844-9927-DDDAE8177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7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1BD3-F4CF-094E-A86D-7D29DA58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40" dirty="0"/>
              <a:t>Routers use average link margin to compute Link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B1EB9-E2C0-4E4D-BDF9-F6DD85F5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F2F00-38AC-1F4E-B179-1653A41315CA}"/>
              </a:ext>
            </a:extLst>
          </p:cNvPr>
          <p:cNvSpPr txBox="1"/>
          <p:nvPr/>
        </p:nvSpPr>
        <p:spPr>
          <a:xfrm>
            <a:off x="607595" y="6213234"/>
            <a:ext cx="5514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https://www.cdt21.com/design_guide/link-budget/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08F47-D036-9640-ADE4-2AC39B94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2" y="4397507"/>
            <a:ext cx="6309879" cy="1691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F69926-FE50-5145-A621-148F0005FA7B}"/>
              </a:ext>
            </a:extLst>
          </p:cNvPr>
          <p:cNvSpPr txBox="1"/>
          <p:nvPr/>
        </p:nvSpPr>
        <p:spPr>
          <a:xfrm>
            <a:off x="7070501" y="4412163"/>
            <a:ext cx="464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6" indent="-257176">
              <a:buFont typeface="Arial" panose="020B0604020202020204" pitchFamily="34" charset="0"/>
              <a:buChar char="•"/>
            </a:pPr>
            <a:r>
              <a:rPr lang="en-US" sz="2400" dirty="0"/>
              <a:t>Link Margin gives an indication about the quality of the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8078A-D9EE-BE7B-70EF-7440795D9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32" y="1278286"/>
            <a:ext cx="6274668" cy="29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17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6740-6AAA-774B-B50F-45778B88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755AF-9EF5-4444-A53D-2155CA2C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2" descr="OT RLOC Topology">
            <a:extLst>
              <a:ext uri="{FF2B5EF4-FFF2-40B4-BE49-F238E27FC236}">
                <a16:creationId xmlns:a16="http://schemas.microsoft.com/office/drawing/2014/main" id="{4B590D53-B829-2C4F-A092-5ECE733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99" y="563000"/>
            <a:ext cx="4114657" cy="34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C6355B-BF1F-1E44-9B8B-8BA8AA914F5C}"/>
              </a:ext>
            </a:extLst>
          </p:cNvPr>
          <p:cNvSpPr txBox="1"/>
          <p:nvPr/>
        </p:nvSpPr>
        <p:spPr>
          <a:xfrm>
            <a:off x="1363981" y="1395195"/>
            <a:ext cx="2721707" cy="1465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For Router 1</a:t>
            </a:r>
          </a:p>
          <a:p>
            <a:r>
              <a:rPr lang="en-US" sz="1600" dirty="0"/>
              <a:t>Router ID Set = {2, 3, 4, 5}</a:t>
            </a:r>
          </a:p>
          <a:p>
            <a:endParaRPr lang="en-US" sz="1600" dirty="0"/>
          </a:p>
          <a:p>
            <a:r>
              <a:rPr lang="en-US" sz="1600" dirty="0"/>
              <a:t>Link Set:</a:t>
            </a:r>
          </a:p>
          <a:p>
            <a:endParaRPr lang="en-US" sz="1260" dirty="0"/>
          </a:p>
          <a:p>
            <a:endParaRPr lang="en-US" sz="126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A13B03-7B35-F04C-8EB3-8F7F03CC3835}"/>
              </a:ext>
            </a:extLst>
          </p:cNvPr>
          <p:cNvGraphicFramePr>
            <a:graphicFrameLocks noGrp="1"/>
          </p:cNvGraphicFramePr>
          <p:nvPr/>
        </p:nvGraphicFramePr>
        <p:xfrm>
          <a:off x="1363980" y="2567645"/>
          <a:ext cx="4568326" cy="13350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3952">
                  <a:extLst>
                    <a:ext uri="{9D8B030D-6E8A-4147-A177-3AD203B41FA5}">
                      <a16:colId xmlns:a16="http://schemas.microsoft.com/office/drawing/2014/main" val="1686449516"/>
                    </a:ext>
                  </a:extLst>
                </a:gridCol>
                <a:gridCol w="860165">
                  <a:extLst>
                    <a:ext uri="{9D8B030D-6E8A-4147-A177-3AD203B41FA5}">
                      <a16:colId xmlns:a16="http://schemas.microsoft.com/office/drawing/2014/main" val="1866845188"/>
                    </a:ext>
                  </a:extLst>
                </a:gridCol>
                <a:gridCol w="1020414">
                  <a:extLst>
                    <a:ext uri="{9D8B030D-6E8A-4147-A177-3AD203B41FA5}">
                      <a16:colId xmlns:a16="http://schemas.microsoft.com/office/drawing/2014/main" val="2179141997"/>
                    </a:ext>
                  </a:extLst>
                </a:gridCol>
                <a:gridCol w="1175158">
                  <a:extLst>
                    <a:ext uri="{9D8B030D-6E8A-4147-A177-3AD203B41FA5}">
                      <a16:colId xmlns:a16="http://schemas.microsoft.com/office/drawing/2014/main" val="1807719303"/>
                    </a:ext>
                  </a:extLst>
                </a:gridCol>
                <a:gridCol w="528637">
                  <a:extLst>
                    <a:ext uri="{9D8B030D-6E8A-4147-A177-3AD203B41FA5}">
                      <a16:colId xmlns:a16="http://schemas.microsoft.com/office/drawing/2014/main" val="1046039174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Router Id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RLOC16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Quality In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Quality Out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Age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94890890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0x800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3587905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..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14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10574198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..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1979261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816426-B6E4-5946-8F75-894D11ACC057}"/>
              </a:ext>
            </a:extLst>
          </p:cNvPr>
          <p:cNvSpPr txBox="1"/>
          <p:nvPr/>
        </p:nvSpPr>
        <p:spPr>
          <a:xfrm>
            <a:off x="1363982" y="4068133"/>
            <a:ext cx="93865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Route Set: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95F2F2-E946-B740-B2D7-8F0E8ED96B70}"/>
              </a:ext>
            </a:extLst>
          </p:cNvPr>
          <p:cNvGraphicFramePr>
            <a:graphicFrameLocks noGrp="1"/>
          </p:cNvGraphicFramePr>
          <p:nvPr/>
        </p:nvGraphicFramePr>
        <p:xfrm>
          <a:off x="1363980" y="4409500"/>
          <a:ext cx="4389120" cy="20141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686449516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00165759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179141997"/>
                    </a:ext>
                  </a:extLst>
                </a:gridCol>
              </a:tblGrid>
              <a:tr h="345383">
                <a:tc>
                  <a:txBody>
                    <a:bodyPr/>
                    <a:lstStyle/>
                    <a:p>
                      <a:r>
                        <a:rPr lang="en-US" sz="1300" dirty="0"/>
                        <a:t>Destination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Next Hop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Route Cost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394890890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3587905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110574198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197926106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275743109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</a:t>
                      </a:r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</a:t>
                      </a:r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66941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065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766E-7A0B-9E6E-0B41-55710A96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to Thread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0EA7-623D-2C6E-4CEF-90570F27D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Thread version 1.2</a:t>
            </a:r>
          </a:p>
          <a:p>
            <a:pPr lvl="1"/>
            <a:r>
              <a:rPr lang="en-US" dirty="0"/>
              <a:t>Simpler, lower-power end devices</a:t>
            </a:r>
          </a:p>
          <a:p>
            <a:pPr lvl="2"/>
            <a:r>
              <a:rPr lang="en-US" dirty="0"/>
              <a:t>Any packet sent is enough to keep the device attached to network</a:t>
            </a:r>
          </a:p>
          <a:p>
            <a:pPr lvl="2"/>
            <a:r>
              <a:rPr lang="en-US" dirty="0"/>
              <a:t>All acknowledgements identify if packets are available for it</a:t>
            </a:r>
          </a:p>
          <a:p>
            <a:pPr lvl="1"/>
            <a:r>
              <a:rPr lang="en-US" dirty="0"/>
              <a:t>Power control</a:t>
            </a:r>
          </a:p>
          <a:p>
            <a:pPr lvl="2"/>
            <a:r>
              <a:rPr lang="en-US" dirty="0"/>
              <a:t>Reduce transmission power to minimum needed for “good connection”</a:t>
            </a:r>
          </a:p>
          <a:p>
            <a:pPr lvl="2"/>
            <a:r>
              <a:rPr lang="en-US" dirty="0"/>
              <a:t>Reduces potential for “hidden terminal problem”</a:t>
            </a:r>
          </a:p>
          <a:p>
            <a:pPr lvl="2"/>
            <a:endParaRPr lang="en-US" dirty="0"/>
          </a:p>
          <a:p>
            <a:r>
              <a:rPr lang="en-US" dirty="0"/>
              <a:t>Thread version 1.3</a:t>
            </a:r>
          </a:p>
          <a:p>
            <a:pPr lvl="1"/>
            <a:r>
              <a:rPr lang="en-US" dirty="0"/>
              <a:t>Better IPv6 support</a:t>
            </a:r>
          </a:p>
          <a:p>
            <a:pPr lvl="2"/>
            <a:r>
              <a:rPr lang="en-US" dirty="0"/>
              <a:t>Coordinate address selection with IP network boarder router connects to</a:t>
            </a:r>
          </a:p>
          <a:p>
            <a:pPr lvl="2"/>
            <a:r>
              <a:rPr lang="en-US" dirty="0"/>
              <a:t>Shuttle DNS Service Discovery messages between networks</a:t>
            </a:r>
          </a:p>
          <a:p>
            <a:pPr lvl="1"/>
            <a:r>
              <a:rPr lang="en-US" dirty="0"/>
              <a:t>Support for TCP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249B-0B1D-59B9-B105-75B6D951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4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 Overview</a:t>
            </a:r>
          </a:p>
          <a:p>
            <a:pPr lvl="1"/>
            <a:endParaRPr lang="en-US" dirty="0"/>
          </a:p>
          <a:p>
            <a:r>
              <a:rPr lang="en-US" dirty="0"/>
              <a:t>Thread Addressing</a:t>
            </a:r>
          </a:p>
          <a:p>
            <a:pPr lvl="1"/>
            <a:endParaRPr lang="en-US" dirty="0"/>
          </a:p>
          <a:p>
            <a:r>
              <a:rPr lang="en-US" dirty="0"/>
              <a:t>Runtime Behavior</a:t>
            </a:r>
          </a:p>
          <a:p>
            <a:pPr lvl="1"/>
            <a:endParaRPr lang="en-US" dirty="0"/>
          </a:p>
          <a:p>
            <a:r>
              <a:rPr lang="en-US" b="1" dirty="0"/>
              <a:t>Using IP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596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4239-5387-4077-8B7D-0A6A8BCC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Beacon-enabled </a:t>
            </a:r>
            <a:r>
              <a:rPr lang="en-US" dirty="0" err="1"/>
              <a:t>superframe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7550-B50E-4F4D-A2E6-99894BB34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98800"/>
            <a:ext cx="10972800" cy="3073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Beacons occur periodically [15 </a:t>
            </a:r>
            <a:r>
              <a:rPr lang="en-US" dirty="0" err="1"/>
              <a:t>ms</a:t>
            </a:r>
            <a:r>
              <a:rPr lang="en-US" dirty="0"/>
              <a:t> – 245 seconds]</a:t>
            </a:r>
          </a:p>
          <a:p>
            <a:pPr lvl="1"/>
            <a:r>
              <a:rPr lang="en-US" dirty="0"/>
              <a:t>Devices must listen to each beacon</a:t>
            </a:r>
          </a:p>
          <a:p>
            <a:pPr lvl="1"/>
            <a:endParaRPr lang="en-US" dirty="0"/>
          </a:p>
          <a:p>
            <a:r>
              <a:rPr lang="en-US" dirty="0"/>
              <a:t>Contention Access Period</a:t>
            </a:r>
          </a:p>
          <a:p>
            <a:pPr lvl="1"/>
            <a:r>
              <a:rPr lang="en-US" dirty="0"/>
              <a:t>Slotted CSMA/CA synchronized by beacon start time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Inactive Period</a:t>
            </a:r>
          </a:p>
          <a:p>
            <a:pPr lvl="1"/>
            <a:r>
              <a:rPr lang="en-US" dirty="0"/>
              <a:t>No communication occurring. Assumes sleepy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38F1C-8D84-48B9-A8C3-7A0C24E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72F3AE-F880-4741-9F04-039BDAFFB6A4}"/>
              </a:ext>
            </a:extLst>
          </p:cNvPr>
          <p:cNvSpPr/>
          <p:nvPr/>
        </p:nvSpPr>
        <p:spPr>
          <a:xfrm>
            <a:off x="1955800" y="1778000"/>
            <a:ext cx="2895600" cy="88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Contention Access Period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FA32C-5072-4CD8-9143-2BB8C64167F3}"/>
              </a:ext>
            </a:extLst>
          </p:cNvPr>
          <p:cNvSpPr/>
          <p:nvPr/>
        </p:nvSpPr>
        <p:spPr>
          <a:xfrm>
            <a:off x="1536700" y="1193800"/>
            <a:ext cx="419100" cy="1473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Beacon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1FD69-92DE-48D0-870D-BB5BAF5CDA5A}"/>
              </a:ext>
            </a:extLst>
          </p:cNvPr>
          <p:cNvSpPr/>
          <p:nvPr/>
        </p:nvSpPr>
        <p:spPr>
          <a:xfrm>
            <a:off x="4851400" y="1778000"/>
            <a:ext cx="4368800" cy="889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Inactive Period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784EB9-A40F-4998-80F7-7BF4B67CB922}"/>
              </a:ext>
            </a:extLst>
          </p:cNvPr>
          <p:cNvSpPr/>
          <p:nvPr/>
        </p:nvSpPr>
        <p:spPr>
          <a:xfrm>
            <a:off x="9220200" y="1193800"/>
            <a:ext cx="419100" cy="1473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Beacon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2ABB30-597E-4B8A-AFC8-0F47E55AE1B5}"/>
              </a:ext>
            </a:extLst>
          </p:cNvPr>
          <p:cNvSpPr/>
          <p:nvPr/>
        </p:nvSpPr>
        <p:spPr>
          <a:xfrm>
            <a:off x="9639300" y="1778000"/>
            <a:ext cx="812800" cy="88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5F3A0-0C9B-4EDD-9550-5256C8E2E515}"/>
              </a:ext>
            </a:extLst>
          </p:cNvPr>
          <p:cNvSpPr txBox="1"/>
          <p:nvPr/>
        </p:nvSpPr>
        <p:spPr>
          <a:xfrm>
            <a:off x="10557164" y="1585435"/>
            <a:ext cx="939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9362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CBB-0378-445E-B42D-5DA4FCDE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with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C8EF-6A7D-4DF4-9647-21391E92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communication that layers on top of IP is now possible</a:t>
            </a:r>
          </a:p>
          <a:p>
            <a:pPr lvl="1"/>
            <a:r>
              <a:rPr lang="en-US" dirty="0"/>
              <a:t>If there is a library to support it</a:t>
            </a:r>
          </a:p>
          <a:p>
            <a:pPr lvl="1"/>
            <a:endParaRPr lang="en-US" dirty="0"/>
          </a:p>
          <a:p>
            <a:r>
              <a:rPr lang="en-US" dirty="0"/>
              <a:t>Common choices</a:t>
            </a:r>
          </a:p>
          <a:p>
            <a:pPr lvl="1"/>
            <a:r>
              <a:rPr lang="en-US" dirty="0"/>
              <a:t>UDP</a:t>
            </a:r>
          </a:p>
          <a:p>
            <a:pPr lvl="2"/>
            <a:r>
              <a:rPr lang="en-US" dirty="0"/>
              <a:t>DNS – translate hostnames into IP addresses</a:t>
            </a:r>
          </a:p>
          <a:p>
            <a:pPr lvl="2"/>
            <a:r>
              <a:rPr lang="en-US" dirty="0"/>
              <a:t>SNTP – get real-world time, accuracy better than 1 second</a:t>
            </a:r>
          </a:p>
          <a:p>
            <a:pPr lvl="2"/>
            <a:r>
              <a:rPr lang="en-US" dirty="0" err="1"/>
              <a:t>CoAP</a:t>
            </a:r>
            <a:r>
              <a:rPr lang="en-US" dirty="0"/>
              <a:t> – send and receive data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63ECD-267A-428E-AA8B-D1AE8314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71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01207-F154-47B2-A678-A984EDB7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76" y="2133964"/>
            <a:ext cx="5882035" cy="2642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1D3F7-04EB-4932-A71A-5FC13876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Application Protocol - </a:t>
            </a:r>
            <a:r>
              <a:rPr lang="en-US" dirty="0" err="1"/>
              <a:t>CoAP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FB43-A701-4C94-8A4D-923623BAA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HTTP, but over UDP targeting less-capable devices</a:t>
            </a:r>
          </a:p>
          <a:p>
            <a:pPr lvl="1"/>
            <a:r>
              <a:rPr lang="en-US" dirty="0"/>
              <a:t>Same REST architecture</a:t>
            </a:r>
          </a:p>
          <a:p>
            <a:pPr lvl="1"/>
            <a:r>
              <a:rPr lang="en-US" dirty="0"/>
              <a:t>Adds capability for automatic retransmissions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CoAP</a:t>
            </a:r>
            <a:r>
              <a:rPr lang="en-US" dirty="0"/>
              <a:t> Requests</a:t>
            </a:r>
          </a:p>
          <a:p>
            <a:pPr lvl="1"/>
            <a:r>
              <a:rPr lang="en-US" dirty="0"/>
              <a:t>Have a type: GET, POST, PUT, DELETE</a:t>
            </a:r>
          </a:p>
          <a:p>
            <a:pPr lvl="1"/>
            <a:r>
              <a:rPr lang="en-US" dirty="0"/>
              <a:t>Have a URL: /file/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Have data up to 65 KB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06AAC-0192-4786-BF79-87A0B0C1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0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1E40-FD38-43E2-9E32-F2F1EBA3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networks don’t use TCP (yet?)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BDF56-9143-45FA-8D29-D9A707F1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Uncommon choice: TCP</a:t>
            </a:r>
          </a:p>
          <a:p>
            <a:pPr lvl="1"/>
            <a:r>
              <a:rPr lang="en-US" dirty="0"/>
              <a:t>Concerns: Too large, too slow, poorly suited to lossy networks</a:t>
            </a:r>
          </a:p>
          <a:p>
            <a:pPr lvl="1"/>
            <a:r>
              <a:rPr lang="en-US" dirty="0"/>
              <a:t>Also concerning: We’re just replicating TCP poorly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Active research:</a:t>
            </a:r>
          </a:p>
          <a:p>
            <a:pPr lvl="2"/>
            <a:r>
              <a:rPr lang="en-US" dirty="0"/>
              <a:t>Sam Kumar, Michael Anderson, Hyung-Sin Kim, David Culler.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>
                <a:hlinkClick r:id="rId2"/>
              </a:rPr>
              <a:t>Performant TCP for Low-Power Wireless Networks</a:t>
            </a:r>
            <a:r>
              <a:rPr lang="en-US" dirty="0"/>
              <a:t>”. 2020.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The debate is still very much open</a:t>
            </a:r>
          </a:p>
          <a:p>
            <a:endParaRPr lang="en-US" dirty="0"/>
          </a:p>
          <a:p>
            <a:r>
              <a:rPr lang="en-US" dirty="0"/>
              <a:t>2023 update: Thread now supports TCP!!</a:t>
            </a:r>
          </a:p>
          <a:p>
            <a:pPr lvl="1"/>
            <a:r>
              <a:rPr lang="en-US" dirty="0"/>
              <a:t>Primarily for large data payloads, like firmware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1AD56-E9DB-41A1-B6BA-90393B14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129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F7E1-0870-46ED-A213-954C13EA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problem: the siloed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BF98-7142-4F33-AF72-08D6E478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81246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Problem: companies are more interested in selling you the whole stack</a:t>
            </a:r>
          </a:p>
          <a:p>
            <a:pPr lvl="1"/>
            <a:r>
              <a:rPr lang="en-US" dirty="0"/>
              <a:t>Which then makes it harder for devices to be interoperable</a:t>
            </a:r>
          </a:p>
          <a:p>
            <a:pPr lvl="1"/>
            <a:endParaRPr lang="en-US" dirty="0"/>
          </a:p>
          <a:p>
            <a:r>
              <a:rPr lang="en-US" dirty="0"/>
              <a:t>This is not Thread or IP-specific, but a problem all IoT devices are facing</a:t>
            </a:r>
          </a:p>
          <a:p>
            <a:pPr lvl="1"/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What IP address do you send data to?</a:t>
            </a:r>
          </a:p>
          <a:p>
            <a:pPr lvl="1"/>
            <a:r>
              <a:rPr lang="en-US" dirty="0"/>
              <a:t>Manufacturer’s server is an obvious choice</a:t>
            </a:r>
          </a:p>
          <a:p>
            <a:pPr lvl="1"/>
            <a:endParaRPr lang="en-US" dirty="0"/>
          </a:p>
          <a:p>
            <a:r>
              <a:rPr lang="en-US" dirty="0"/>
              <a:t>We’ll talk about the Matter standard as an approach to this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3B54F-2177-4419-8138-600F8C06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200000-79B4-494C-9248-8ADB9F1B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841" y="1379544"/>
            <a:ext cx="4791553" cy="40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70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Thread Overview</a:t>
            </a:r>
          </a:p>
          <a:p>
            <a:pPr lvl="1"/>
            <a:endParaRPr lang="en-US" dirty="0"/>
          </a:p>
          <a:p>
            <a:r>
              <a:rPr lang="en-US" dirty="0"/>
              <a:t>Thread Addressing</a:t>
            </a:r>
          </a:p>
          <a:p>
            <a:pPr lvl="1"/>
            <a:endParaRPr lang="en-US" dirty="0"/>
          </a:p>
          <a:p>
            <a:r>
              <a:rPr lang="en-US" dirty="0"/>
              <a:t>Runtime Behavior</a:t>
            </a:r>
          </a:p>
          <a:p>
            <a:pPr lvl="1"/>
            <a:endParaRPr lang="en-US" dirty="0"/>
          </a:p>
          <a:p>
            <a:r>
              <a:rPr lang="en-US" dirty="0"/>
              <a:t>Using IP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4813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4239-5387-4077-8B7D-0A6A8BCC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Non-beacon-enabled 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27550-B50E-4F4D-A2E6-99894BB34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59565"/>
            <a:ext cx="10972800" cy="3312635"/>
          </a:xfrm>
        </p:spPr>
        <p:txBody>
          <a:bodyPr>
            <a:noAutofit/>
          </a:bodyPr>
          <a:lstStyle/>
          <a:p>
            <a:r>
              <a:rPr lang="en-US" dirty="0"/>
              <a:t>Same idea, just no beacons</a:t>
            </a:r>
          </a:p>
          <a:p>
            <a:pPr lvl="1"/>
            <a:r>
              <a:rPr lang="en-US" dirty="0"/>
              <a:t>Which removes synchronization benefit (and slotted CSMA/CA)</a:t>
            </a:r>
          </a:p>
          <a:p>
            <a:pPr lvl="1"/>
            <a:r>
              <a:rPr lang="en-US" dirty="0"/>
              <a:t>Also removes beacon listening cost</a:t>
            </a:r>
          </a:p>
          <a:p>
            <a:pPr lvl="2"/>
            <a:r>
              <a:rPr lang="en-US" dirty="0"/>
              <a:t>Devices only need to check for activity before transmitting</a:t>
            </a:r>
          </a:p>
          <a:p>
            <a:pPr lvl="1"/>
            <a:r>
              <a:rPr lang="en-US" dirty="0"/>
              <a:t>Still need an algorithm to determine when it should receive data</a:t>
            </a:r>
          </a:p>
          <a:p>
            <a:pPr lvl="2"/>
            <a:r>
              <a:rPr lang="en-US" dirty="0"/>
              <a:t>All the time is a huge energy drain</a:t>
            </a:r>
          </a:p>
          <a:p>
            <a:pPr lvl="2"/>
            <a:r>
              <a:rPr lang="en-US" dirty="0"/>
              <a:t>Algorithms can get complicated here</a:t>
            </a:r>
          </a:p>
          <a:p>
            <a:pPr lvl="2"/>
            <a:r>
              <a:rPr lang="en-US" b="1" dirty="0"/>
              <a:t>Could BLE mechanism of listen-after-send apply?</a:t>
            </a:r>
          </a:p>
          <a:p>
            <a:pPr lvl="3"/>
            <a:r>
              <a:rPr lang="en-US" dirty="0"/>
              <a:t>Only if sending to a high-power device, not among equals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38F1C-8D84-48B9-A8C3-7A0C24EB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4C83E-E242-4B34-83C3-73A691711FEA}"/>
              </a:ext>
            </a:extLst>
          </p:cNvPr>
          <p:cNvSpPr/>
          <p:nvPr/>
        </p:nvSpPr>
        <p:spPr>
          <a:xfrm>
            <a:off x="1270000" y="1447800"/>
            <a:ext cx="9398000" cy="889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Contention Access Period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EB544D-3D41-4ECA-85FE-C709CFD77D04}"/>
              </a:ext>
            </a:extLst>
          </p:cNvPr>
          <p:cNvSpPr txBox="1"/>
          <p:nvPr/>
        </p:nvSpPr>
        <p:spPr>
          <a:xfrm>
            <a:off x="10557164" y="1255235"/>
            <a:ext cx="939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037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33B0-DB7E-328C-57D3-E05A2A2E4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specification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9B723-87B0-3094-2472-91FDE5915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  <a:p>
            <a:pPr lvl="1"/>
            <a:r>
              <a:rPr lang="en-US" dirty="0"/>
              <a:t>Four PHY options (UWB)</a:t>
            </a:r>
          </a:p>
          <a:p>
            <a:pPr lvl="1"/>
            <a:r>
              <a:rPr lang="en-US" dirty="0"/>
              <a:t>MAC capability to support ranging (distance measurements)</a:t>
            </a:r>
          </a:p>
          <a:p>
            <a:pPr lvl="1"/>
            <a:endParaRPr lang="en-US" dirty="0"/>
          </a:p>
          <a:p>
            <a:r>
              <a:rPr lang="en-US" dirty="0"/>
              <a:t>2015</a:t>
            </a:r>
          </a:p>
          <a:p>
            <a:pPr lvl="1"/>
            <a:r>
              <a:rPr lang="en-US" dirty="0"/>
              <a:t>Six PHY options (RFID, Smart Utility, TV White Space)</a:t>
            </a:r>
          </a:p>
          <a:p>
            <a:pPr lvl="1"/>
            <a:r>
              <a:rPr lang="en-US" dirty="0"/>
              <a:t>Time Slotted Channel Hopping (TSCH) access control (TDMA+FDMA)</a:t>
            </a:r>
          </a:p>
          <a:p>
            <a:pPr lvl="1"/>
            <a:endParaRPr lang="en-US" dirty="0"/>
          </a:p>
          <a:p>
            <a:r>
              <a:rPr lang="en-US" dirty="0"/>
              <a:t>2020</a:t>
            </a:r>
          </a:p>
          <a:p>
            <a:pPr lvl="1"/>
            <a:r>
              <a:rPr lang="en-US" dirty="0"/>
              <a:t>Several new PHY options (China medical band, alternate modulations)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5286C-64C5-1E91-0964-DC6B9CB8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4B00-1F4C-B600-390D-906DA251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802.15.4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1147-6CB9-9A83-36D7-F4720D49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 &amp; Thread</a:t>
            </a:r>
          </a:p>
          <a:p>
            <a:endParaRPr lang="en-US" dirty="0"/>
          </a:p>
          <a:p>
            <a:r>
              <a:rPr lang="en-US" dirty="0"/>
              <a:t>Both build upon the 15.4 PHY and Link primitives</a:t>
            </a:r>
          </a:p>
          <a:p>
            <a:pPr lvl="1"/>
            <a:r>
              <a:rPr lang="en-US" dirty="0"/>
              <a:t>Using most but discarding some</a:t>
            </a:r>
          </a:p>
          <a:p>
            <a:pPr lvl="1"/>
            <a:endParaRPr lang="en-US" dirty="0"/>
          </a:p>
          <a:p>
            <a:r>
              <a:rPr lang="en-US" dirty="0"/>
              <a:t>Both consider higher-level application considerations</a:t>
            </a:r>
          </a:p>
          <a:p>
            <a:pPr lvl="1"/>
            <a:r>
              <a:rPr lang="en-US" dirty="0"/>
              <a:t>Building a network</a:t>
            </a:r>
          </a:p>
          <a:p>
            <a:pPr lvl="1"/>
            <a:r>
              <a:rPr lang="en-US" dirty="0"/>
              <a:t>Communicating between devices</a:t>
            </a:r>
          </a:p>
          <a:p>
            <a:pPr lvl="1"/>
            <a:r>
              <a:rPr lang="en-US" dirty="0"/>
              <a:t>Application logic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18B94-3A3E-D7CA-30C1-ED7FD024E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5719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3531</TotalTime>
  <Words>3555</Words>
  <Application>Microsoft Office PowerPoint</Application>
  <PresentationFormat>Widescreen</PresentationFormat>
  <Paragraphs>820</Paragraphs>
  <Slides>64</Slides>
  <Notes>6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Garamond</vt:lpstr>
      <vt:lpstr>Helvetica</vt:lpstr>
      <vt:lpstr>Tahoma</vt:lpstr>
      <vt:lpstr>Class Slides</vt:lpstr>
      <vt:lpstr>Worksheet</vt:lpstr>
      <vt:lpstr>Lecture 07 Thread</vt:lpstr>
      <vt:lpstr>Administrivia</vt:lpstr>
      <vt:lpstr>Today’s Goals</vt:lpstr>
      <vt:lpstr>802.15.4 network topologies</vt:lpstr>
      <vt:lpstr>Modes of operation</vt:lpstr>
      <vt:lpstr>Beacon-enabled superframe structure</vt:lpstr>
      <vt:lpstr>Non-beacon-enabled PAN</vt:lpstr>
      <vt:lpstr>802.15.4 specification versions</vt:lpstr>
      <vt:lpstr>Major 802.15.4 uses</vt:lpstr>
      <vt:lpstr>Outline</vt:lpstr>
      <vt:lpstr>What’s the need for Thread?</vt:lpstr>
      <vt:lpstr>Thread overview</vt:lpstr>
      <vt:lpstr>References on Thread</vt:lpstr>
      <vt:lpstr>Changes to Physical Layer</vt:lpstr>
      <vt:lpstr>Changes to Link Layer and MAC</vt:lpstr>
      <vt:lpstr>Changes to Link Layer and MAC</vt:lpstr>
      <vt:lpstr>Thread networks use a mix of star and mesh topologies</vt:lpstr>
      <vt:lpstr>Combination of star and mesh topology</vt:lpstr>
      <vt:lpstr>Other special roles</vt:lpstr>
      <vt:lpstr>Why use Thread instead of basic 802.15.4?</vt:lpstr>
      <vt:lpstr>Break + Question</vt:lpstr>
      <vt:lpstr>Break + Question</vt:lpstr>
      <vt:lpstr>Outline</vt:lpstr>
      <vt:lpstr>Thread uses IPv6 for communication</vt:lpstr>
      <vt:lpstr>Background: IPv6</vt:lpstr>
      <vt:lpstr>Background: IPv6 address notation rules</vt:lpstr>
      <vt:lpstr>Background: IPv6 datagram format</vt:lpstr>
      <vt:lpstr>Fitting an IPv6 datagram in an 802.15.4 frame</vt:lpstr>
      <vt:lpstr>Fitting an IPv6 datagram in an 802.15.4 frame</vt:lpstr>
      <vt:lpstr>IPv6 tricky to use directly with 802.15.4</vt:lpstr>
      <vt:lpstr>6LoWPAN</vt:lpstr>
      <vt:lpstr>6LoWPAN header compression</vt:lpstr>
      <vt:lpstr>Example of compression</vt:lpstr>
      <vt:lpstr>6LoWPAN fragmentation</vt:lpstr>
      <vt:lpstr>6LoWPAN mesh forwarding</vt:lpstr>
      <vt:lpstr>Sidebar: IPv6 over BLE</vt:lpstr>
      <vt:lpstr>Benefit to IPv6: multiple address spaces per Thread device</vt:lpstr>
      <vt:lpstr>Traditional addresses in Thread</vt:lpstr>
      <vt:lpstr>Topology-based addresses in Thread</vt:lpstr>
      <vt:lpstr>Role-based addresses in Thread</vt:lpstr>
      <vt:lpstr>Break + Question</vt:lpstr>
      <vt:lpstr>Break + Question</vt:lpstr>
      <vt:lpstr>Outline</vt:lpstr>
      <vt:lpstr>Thread device types</vt:lpstr>
      <vt:lpstr>Router promotion</vt:lpstr>
      <vt:lpstr>Thread device types</vt:lpstr>
      <vt:lpstr>Sleepy End Devices</vt:lpstr>
      <vt:lpstr>Discovering Thread networks</vt:lpstr>
      <vt:lpstr>Creating a new network</vt:lpstr>
      <vt:lpstr>Mesh-Level Establishment (MLE)</vt:lpstr>
      <vt:lpstr>Joining an existing network</vt:lpstr>
      <vt:lpstr>Thread Commissioning</vt:lpstr>
      <vt:lpstr>Becoming a router</vt:lpstr>
      <vt:lpstr>Thread Routing</vt:lpstr>
      <vt:lpstr>Each router stores neighbor and routing information</vt:lpstr>
      <vt:lpstr>Routers use average link margin to compute Link Cost</vt:lpstr>
      <vt:lpstr>Routing Example</vt:lpstr>
      <vt:lpstr>Updates to Thread specification</vt:lpstr>
      <vt:lpstr>Outline</vt:lpstr>
      <vt:lpstr>Communicating with IP</vt:lpstr>
      <vt:lpstr>Constrained Application Protocol - CoAP</vt:lpstr>
      <vt:lpstr>Sensor networks don’t use TCP (yet?)</vt:lpstr>
      <vt:lpstr>A problem: the siloed internet of things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07 Thread</dc:title>
  <dc:creator>Branden Ghena</dc:creator>
  <cp:lastModifiedBy>Branden Ghena</cp:lastModifiedBy>
  <cp:revision>79</cp:revision>
  <dcterms:created xsi:type="dcterms:W3CDTF">2021-02-01T16:32:39Z</dcterms:created>
  <dcterms:modified xsi:type="dcterms:W3CDTF">2024-04-18T22:24:54Z</dcterms:modified>
</cp:coreProperties>
</file>